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8" r:id="rId3"/>
    <p:sldId id="283" r:id="rId4"/>
    <p:sldId id="257" r:id="rId5"/>
    <p:sldId id="259"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84" r:id="rId19"/>
    <p:sldId id="274" r:id="rId20"/>
    <p:sldId id="275" r:id="rId21"/>
    <p:sldId id="276" r:id="rId22"/>
    <p:sldId id="277" r:id="rId23"/>
    <p:sldId id="278" r:id="rId24"/>
    <p:sldId id="280" r:id="rId25"/>
    <p:sldId id="281" r:id="rId26"/>
    <p:sldId id="282" r:id="rId27"/>
    <p:sldId id="279" r:id="rId28"/>
    <p:sldId id="260" r:id="rId29"/>
    <p:sldId id="26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4"/>
    <p:restoredTop sz="70624"/>
  </p:normalViewPr>
  <p:slideViewPr>
    <p:cSldViewPr snapToGrid="0">
      <p:cViewPr>
        <p:scale>
          <a:sx n="95" d="100"/>
          <a:sy n="95" d="100"/>
        </p:scale>
        <p:origin x="1136" y="536"/>
      </p:cViewPr>
      <p:guideLst/>
    </p:cSldViewPr>
  </p:slideViewPr>
  <p:outlineViewPr>
    <p:cViewPr>
      <p:scale>
        <a:sx n="33" d="100"/>
        <a:sy n="33" d="100"/>
      </p:scale>
      <p:origin x="0" y="0"/>
    </p:cViewPr>
  </p:outlin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8CE4D-4D3C-CD46-B1FC-6E87F78CB9F9}" type="datetimeFigureOut">
              <a:rPr lang="en-US" smtClean="0"/>
              <a:t>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7D9B3-2215-D94F-81A2-E5BBA94C8861}" type="slidenum">
              <a:rPr lang="en-US" smtClean="0"/>
              <a:t>‹#›</a:t>
            </a:fld>
            <a:endParaRPr lang="en-US"/>
          </a:p>
        </p:txBody>
      </p:sp>
    </p:spTree>
    <p:extLst>
      <p:ext uri="{BB962C8B-B14F-4D97-AF65-F5344CB8AC3E}">
        <p14:creationId xmlns:p14="http://schemas.microsoft.com/office/powerpoint/2010/main" val="220838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When making the decision to buy an electric vehicle last February, I was stuck wrestling the competing narratives behind the pros and cons behind ‘going electric’.</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car I had my heart set on, and eventually bought, was a Fully Electric 2019 Chevy Bolt, The successor to the very popular plug in hybrid vehicle, the chevy Volt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Obviously there was the clear marketed data of 238 mi range, but I had read a lot about low temperatures having a big affect on  range, in some vehicles reducing their range by  20-30%</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But every electric vehicle apparently has different performance on this.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Other than some tangential Chevy Bolt forums , there wasn’t any real world data on the vehicle I was interested in to </a:t>
            </a:r>
            <a:r>
              <a:rPr lang="en-US" sz="1800" b="0" i="0" u="none" strike="noStrike" dirty="0" err="1">
                <a:solidFill>
                  <a:srgbClr val="000000"/>
                </a:solidFill>
                <a:effectLst/>
                <a:latin typeface="Arial" panose="020B0604020202020204" pitchFamily="34" charset="0"/>
              </a:rPr>
              <a:t>adiquetly</a:t>
            </a:r>
            <a:r>
              <a:rPr lang="en-US" sz="1800" b="0" i="0" u="none" strike="noStrike" dirty="0">
                <a:solidFill>
                  <a:srgbClr val="000000"/>
                </a:solidFill>
                <a:effectLst/>
                <a:latin typeface="Arial" panose="020B0604020202020204" pitchFamily="34" charset="0"/>
              </a:rPr>
              <a:t> make my decision.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Switching from a gas vehicle to an electric vehicle felt like jumping into the unknown.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of </a:t>
            </a:r>
            <a:r>
              <a:rPr lang="en-US" sz="1800" b="0" i="0" u="none" strike="noStrike" dirty="0" err="1">
                <a:solidFill>
                  <a:srgbClr val="000000"/>
                </a:solidFill>
                <a:effectLst/>
                <a:latin typeface="Arial" panose="020B0604020202020204" pitchFamily="34" charset="0"/>
              </a:rPr>
              <a:t>ev’s</a:t>
            </a:r>
            <a:r>
              <a:rPr lang="en-US" sz="1800" b="0" i="0" u="none" strike="noStrike" dirty="0">
                <a:solidFill>
                  <a:srgbClr val="000000"/>
                </a:solidFill>
                <a:effectLst/>
                <a:latin typeface="Arial" panose="020B0604020202020204" pitchFamily="34" charset="0"/>
              </a:rPr>
              <a:t> on the road) with x% of </a:t>
            </a:r>
            <a:r>
              <a:rPr lang="en-US" sz="1800" b="0" i="0" u="none" strike="noStrike" dirty="0" err="1">
                <a:solidFill>
                  <a:srgbClr val="000000"/>
                </a:solidFill>
                <a:effectLst/>
                <a:latin typeface="Arial" panose="020B0604020202020204" pitchFamily="34" charset="0"/>
              </a:rPr>
              <a:t>ev’s</a:t>
            </a:r>
            <a:r>
              <a:rPr lang="en-US" sz="1800" b="0" i="0" u="none" strike="noStrike" dirty="0">
                <a:solidFill>
                  <a:srgbClr val="000000"/>
                </a:solidFill>
                <a:effectLst/>
                <a:latin typeface="Arial" panose="020B0604020202020204" pitchFamily="34" charset="0"/>
              </a:rPr>
              <a:t> on the road, I thought for sure there would be someone who has the data of what the battery range was in the winder time, or what an average efficiency was, but that was not the case and made the purchase of my vehicle a more difficult decision. You’d think that maybe they would have some clear numbers in a pamphlet for the vehicle, </a:t>
            </a:r>
            <a:r>
              <a:rPr lang="en-US" sz="1800" b="0" i="0" u="none" strike="noStrike" dirty="0" err="1">
                <a:solidFill>
                  <a:srgbClr val="000000"/>
                </a:solidFill>
                <a:effectLst/>
                <a:latin typeface="Arial" panose="020B0604020202020204" pitchFamily="34" charset="0"/>
              </a:rPr>
              <a:t>butI</a:t>
            </a:r>
            <a:r>
              <a:rPr lang="en-US" sz="1800" b="0" i="0" u="none" strike="noStrike" dirty="0">
                <a:solidFill>
                  <a:srgbClr val="000000"/>
                </a:solidFill>
                <a:effectLst/>
                <a:latin typeface="Arial" panose="020B0604020202020204" pitchFamily="34" charset="0"/>
              </a:rPr>
              <a:t> couldn’t find any, and the salespeople at every dealer were not knowledge about electric vehicles or their corks.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quality of salespeople are not able to deal with the speed of data coming at them. How to move electric vehicles . Others out there may have the same experience where you may be the first of your friends and family to jump into an electric vehicle. This is why I started that project.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the chevy bolt was difficult to find data online about, a lot of data on </a:t>
            </a:r>
            <a:r>
              <a:rPr lang="en-US" sz="1800" b="0" i="0" u="none" strike="noStrike" dirty="0" err="1">
                <a:solidFill>
                  <a:srgbClr val="000000"/>
                </a:solidFill>
                <a:effectLst/>
                <a:latin typeface="Arial" panose="020B0604020202020204" pitchFamily="34" charset="0"/>
              </a:rPr>
              <a:t>teslas</a:t>
            </a:r>
            <a:r>
              <a:rPr lang="en-US" sz="1800" b="0" i="0" u="none" strike="noStrike" dirty="0">
                <a:solidFill>
                  <a:srgbClr val="000000"/>
                </a:solidFill>
                <a:effectLst/>
                <a:latin typeface="Arial" panose="020B0604020202020204" pitchFamily="34" charset="0"/>
              </a:rPr>
              <a:t>, but no data on this car even though it was the more affordable car!!!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a:t>
            </a:fld>
            <a:endParaRPr lang="en-US"/>
          </a:p>
        </p:txBody>
      </p:sp>
    </p:spTree>
    <p:extLst>
      <p:ext uri="{BB962C8B-B14F-4D97-AF65-F5344CB8AC3E}">
        <p14:creationId xmlns:p14="http://schemas.microsoft.com/office/powerpoint/2010/main" val="93296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a:t>
            </a:fld>
            <a:endParaRPr lang="en-US"/>
          </a:p>
        </p:txBody>
      </p:sp>
    </p:spTree>
    <p:extLst>
      <p:ext uri="{BB962C8B-B14F-4D97-AF65-F5344CB8AC3E}">
        <p14:creationId xmlns:p14="http://schemas.microsoft.com/office/powerpoint/2010/main" val="4174801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5</a:t>
            </a:fld>
            <a:endParaRPr lang="en-US"/>
          </a:p>
        </p:txBody>
      </p:sp>
    </p:spTree>
    <p:extLst>
      <p:ext uri="{BB962C8B-B14F-4D97-AF65-F5344CB8AC3E}">
        <p14:creationId xmlns:p14="http://schemas.microsoft.com/office/powerpoint/2010/main" val="1877140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never rang out of battery once. </a:t>
            </a:r>
          </a:p>
        </p:txBody>
      </p:sp>
      <p:sp>
        <p:nvSpPr>
          <p:cNvPr id="4" name="Slide Number Placeholder 3"/>
          <p:cNvSpPr>
            <a:spLocks noGrp="1"/>
          </p:cNvSpPr>
          <p:nvPr>
            <p:ph type="sldNum" sz="quarter" idx="5"/>
          </p:nvPr>
        </p:nvSpPr>
        <p:spPr/>
        <p:txBody>
          <a:bodyPr/>
          <a:lstStyle/>
          <a:p>
            <a:fld id="{3467D9B3-2215-D94F-81A2-E5BBA94C8861}" type="slidenum">
              <a:rPr lang="en-US" smtClean="0"/>
              <a:t>8</a:t>
            </a:fld>
            <a:endParaRPr lang="en-US"/>
          </a:p>
        </p:txBody>
      </p:sp>
    </p:spTree>
    <p:extLst>
      <p:ext uri="{BB962C8B-B14F-4D97-AF65-F5344CB8AC3E}">
        <p14:creationId xmlns:p14="http://schemas.microsoft.com/office/powerpoint/2010/main" val="175293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15C3-4F26-3C10-5E4D-1ABF2E4E9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97EF25-0EF6-9575-B1E4-E4F3EAF3E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DCB6DC-1EBC-006F-5FF7-1D32AAE64A7B}"/>
              </a:ext>
            </a:extLst>
          </p:cNvPr>
          <p:cNvSpPr>
            <a:spLocks noGrp="1"/>
          </p:cNvSpPr>
          <p:nvPr>
            <p:ph type="dt" sz="half" idx="10"/>
          </p:nvPr>
        </p:nvSpPr>
        <p:spPr/>
        <p:txBody>
          <a:bodyPr/>
          <a:lstStyle/>
          <a:p>
            <a:fld id="{E2B9C846-848C-9943-8752-5A788A87F4E2}" type="datetimeFigureOut">
              <a:rPr lang="en-US" smtClean="0"/>
              <a:t>12/20/22</a:t>
            </a:fld>
            <a:endParaRPr lang="en-US"/>
          </a:p>
        </p:txBody>
      </p:sp>
      <p:sp>
        <p:nvSpPr>
          <p:cNvPr id="5" name="Footer Placeholder 4">
            <a:extLst>
              <a:ext uri="{FF2B5EF4-FFF2-40B4-BE49-F238E27FC236}">
                <a16:creationId xmlns:a16="http://schemas.microsoft.com/office/drawing/2014/main" id="{3E65E1FD-2B14-DFF1-8924-194B0C86B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2B249-DF90-276E-4C3B-C0C6FB4687C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144191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3225-1838-6295-0752-99DDFA4183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986255-2B30-8309-03DE-D3BF97FB8A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5A245-C6A1-71AD-183A-0E2889451BFC}"/>
              </a:ext>
            </a:extLst>
          </p:cNvPr>
          <p:cNvSpPr>
            <a:spLocks noGrp="1"/>
          </p:cNvSpPr>
          <p:nvPr>
            <p:ph type="dt" sz="half" idx="10"/>
          </p:nvPr>
        </p:nvSpPr>
        <p:spPr/>
        <p:txBody>
          <a:bodyPr/>
          <a:lstStyle/>
          <a:p>
            <a:fld id="{E2B9C846-848C-9943-8752-5A788A87F4E2}" type="datetimeFigureOut">
              <a:rPr lang="en-US" smtClean="0"/>
              <a:t>12/20/22</a:t>
            </a:fld>
            <a:endParaRPr lang="en-US"/>
          </a:p>
        </p:txBody>
      </p:sp>
      <p:sp>
        <p:nvSpPr>
          <p:cNvPr id="5" name="Footer Placeholder 4">
            <a:extLst>
              <a:ext uri="{FF2B5EF4-FFF2-40B4-BE49-F238E27FC236}">
                <a16:creationId xmlns:a16="http://schemas.microsoft.com/office/drawing/2014/main" id="{F8B46B08-734F-79A8-679C-CEEF44F789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A56CD-9438-8400-E720-6B0FB90CBF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1722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9DC857-E51B-6EDA-43B3-666A1F284A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9A174-39D8-181C-AC85-3798F400F9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EFB62-D2D7-56E6-51A7-6125BFB85678}"/>
              </a:ext>
            </a:extLst>
          </p:cNvPr>
          <p:cNvSpPr>
            <a:spLocks noGrp="1"/>
          </p:cNvSpPr>
          <p:nvPr>
            <p:ph type="dt" sz="half" idx="10"/>
          </p:nvPr>
        </p:nvSpPr>
        <p:spPr/>
        <p:txBody>
          <a:bodyPr/>
          <a:lstStyle/>
          <a:p>
            <a:fld id="{E2B9C846-848C-9943-8752-5A788A87F4E2}" type="datetimeFigureOut">
              <a:rPr lang="en-US" smtClean="0"/>
              <a:t>12/20/22</a:t>
            </a:fld>
            <a:endParaRPr lang="en-US"/>
          </a:p>
        </p:txBody>
      </p:sp>
      <p:sp>
        <p:nvSpPr>
          <p:cNvPr id="5" name="Footer Placeholder 4">
            <a:extLst>
              <a:ext uri="{FF2B5EF4-FFF2-40B4-BE49-F238E27FC236}">
                <a16:creationId xmlns:a16="http://schemas.microsoft.com/office/drawing/2014/main" id="{F3A91125-B825-015C-DF11-2965187AC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B7FED-790C-80EA-6D02-64D1EA6038EB}"/>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6678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CA0B-8105-5299-DA80-B652E74F4F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449EA-3A75-D1C7-9869-BFA65F249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37DC4-087F-659F-4561-7AE4529132A0}"/>
              </a:ext>
            </a:extLst>
          </p:cNvPr>
          <p:cNvSpPr>
            <a:spLocks noGrp="1"/>
          </p:cNvSpPr>
          <p:nvPr>
            <p:ph type="dt" sz="half" idx="10"/>
          </p:nvPr>
        </p:nvSpPr>
        <p:spPr/>
        <p:txBody>
          <a:bodyPr/>
          <a:lstStyle/>
          <a:p>
            <a:fld id="{E2B9C846-848C-9943-8752-5A788A87F4E2}" type="datetimeFigureOut">
              <a:rPr lang="en-US" smtClean="0"/>
              <a:t>12/20/22</a:t>
            </a:fld>
            <a:endParaRPr lang="en-US"/>
          </a:p>
        </p:txBody>
      </p:sp>
      <p:sp>
        <p:nvSpPr>
          <p:cNvPr id="5" name="Footer Placeholder 4">
            <a:extLst>
              <a:ext uri="{FF2B5EF4-FFF2-40B4-BE49-F238E27FC236}">
                <a16:creationId xmlns:a16="http://schemas.microsoft.com/office/drawing/2014/main" id="{D036A13C-7871-FEBA-4FB1-032A2C4DB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710A8-CE29-3509-FD8B-AB2E68466DFA}"/>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49722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C6CE-192D-536F-E515-D12C353F0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D45A11-B925-114A-4B3D-CF809F6C15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DA7D2E-AE08-593D-132F-B8313F4260D1}"/>
              </a:ext>
            </a:extLst>
          </p:cNvPr>
          <p:cNvSpPr>
            <a:spLocks noGrp="1"/>
          </p:cNvSpPr>
          <p:nvPr>
            <p:ph type="dt" sz="half" idx="10"/>
          </p:nvPr>
        </p:nvSpPr>
        <p:spPr/>
        <p:txBody>
          <a:bodyPr/>
          <a:lstStyle/>
          <a:p>
            <a:fld id="{E2B9C846-848C-9943-8752-5A788A87F4E2}" type="datetimeFigureOut">
              <a:rPr lang="en-US" smtClean="0"/>
              <a:t>12/20/22</a:t>
            </a:fld>
            <a:endParaRPr lang="en-US"/>
          </a:p>
        </p:txBody>
      </p:sp>
      <p:sp>
        <p:nvSpPr>
          <p:cNvPr id="5" name="Footer Placeholder 4">
            <a:extLst>
              <a:ext uri="{FF2B5EF4-FFF2-40B4-BE49-F238E27FC236}">
                <a16:creationId xmlns:a16="http://schemas.microsoft.com/office/drawing/2014/main" id="{71F10A6A-C56C-B8F8-C0FD-0C152AC21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70516-74CF-6217-D68F-2DCB8C04BD19}"/>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22641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6B35-9B39-616F-0ED6-D1357E4200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466E-ED5F-049A-FFC6-8B6D7F86C4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8CCE10-EFA3-4B5B-5A7E-3EBF6A9F23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1A70A2-8B73-5F98-2BDB-8FA320869656}"/>
              </a:ext>
            </a:extLst>
          </p:cNvPr>
          <p:cNvSpPr>
            <a:spLocks noGrp="1"/>
          </p:cNvSpPr>
          <p:nvPr>
            <p:ph type="dt" sz="half" idx="10"/>
          </p:nvPr>
        </p:nvSpPr>
        <p:spPr/>
        <p:txBody>
          <a:bodyPr/>
          <a:lstStyle/>
          <a:p>
            <a:fld id="{E2B9C846-848C-9943-8752-5A788A87F4E2}" type="datetimeFigureOut">
              <a:rPr lang="en-US" smtClean="0"/>
              <a:t>12/20/22</a:t>
            </a:fld>
            <a:endParaRPr lang="en-US"/>
          </a:p>
        </p:txBody>
      </p:sp>
      <p:sp>
        <p:nvSpPr>
          <p:cNvPr id="6" name="Footer Placeholder 5">
            <a:extLst>
              <a:ext uri="{FF2B5EF4-FFF2-40B4-BE49-F238E27FC236}">
                <a16:creationId xmlns:a16="http://schemas.microsoft.com/office/drawing/2014/main" id="{BFD588ED-442E-1DCE-C61C-6EBAE23F8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6682E-4F8A-2BCB-FE9C-0BF2249DB0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9241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628F-A5CF-F43F-3C6F-6F6AA3A19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A3F139-E347-65CE-2E28-03339BE54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11F082-246A-6BAE-D9D6-CD809D6FC1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CF79D5-F1CE-6B30-546A-6E173C48D3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20E016-5EBB-4250-C88D-D5CBA62877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0218BF-4885-8C3D-5084-04839C866D33}"/>
              </a:ext>
            </a:extLst>
          </p:cNvPr>
          <p:cNvSpPr>
            <a:spLocks noGrp="1"/>
          </p:cNvSpPr>
          <p:nvPr>
            <p:ph type="dt" sz="half" idx="10"/>
          </p:nvPr>
        </p:nvSpPr>
        <p:spPr/>
        <p:txBody>
          <a:bodyPr/>
          <a:lstStyle/>
          <a:p>
            <a:fld id="{E2B9C846-848C-9943-8752-5A788A87F4E2}" type="datetimeFigureOut">
              <a:rPr lang="en-US" smtClean="0"/>
              <a:t>12/20/22</a:t>
            </a:fld>
            <a:endParaRPr lang="en-US"/>
          </a:p>
        </p:txBody>
      </p:sp>
      <p:sp>
        <p:nvSpPr>
          <p:cNvPr id="8" name="Footer Placeholder 7">
            <a:extLst>
              <a:ext uri="{FF2B5EF4-FFF2-40B4-BE49-F238E27FC236}">
                <a16:creationId xmlns:a16="http://schemas.microsoft.com/office/drawing/2014/main" id="{08C2DA21-9851-B016-9AAC-08064E4991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0AF2C-725E-E59B-8E48-045A9D14B72F}"/>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35360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D69C-D68C-040A-CDC6-442C1C4566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AD004D-93AA-8B3C-17F0-ED55C4374858}"/>
              </a:ext>
            </a:extLst>
          </p:cNvPr>
          <p:cNvSpPr>
            <a:spLocks noGrp="1"/>
          </p:cNvSpPr>
          <p:nvPr>
            <p:ph type="dt" sz="half" idx="10"/>
          </p:nvPr>
        </p:nvSpPr>
        <p:spPr/>
        <p:txBody>
          <a:bodyPr/>
          <a:lstStyle/>
          <a:p>
            <a:fld id="{E2B9C846-848C-9943-8752-5A788A87F4E2}" type="datetimeFigureOut">
              <a:rPr lang="en-US" smtClean="0"/>
              <a:t>12/20/22</a:t>
            </a:fld>
            <a:endParaRPr lang="en-US"/>
          </a:p>
        </p:txBody>
      </p:sp>
      <p:sp>
        <p:nvSpPr>
          <p:cNvPr id="4" name="Footer Placeholder 3">
            <a:extLst>
              <a:ext uri="{FF2B5EF4-FFF2-40B4-BE49-F238E27FC236}">
                <a16:creationId xmlns:a16="http://schemas.microsoft.com/office/drawing/2014/main" id="{2C325FEC-A121-D602-B9A5-FD643ECE7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5FEB12-70E8-733D-FAF8-8119BB7E5058}"/>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666216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66D9D-39E2-5C60-ED8D-6E68C0679D0E}"/>
              </a:ext>
            </a:extLst>
          </p:cNvPr>
          <p:cNvSpPr>
            <a:spLocks noGrp="1"/>
          </p:cNvSpPr>
          <p:nvPr>
            <p:ph type="dt" sz="half" idx="10"/>
          </p:nvPr>
        </p:nvSpPr>
        <p:spPr/>
        <p:txBody>
          <a:bodyPr/>
          <a:lstStyle/>
          <a:p>
            <a:fld id="{E2B9C846-848C-9943-8752-5A788A87F4E2}" type="datetimeFigureOut">
              <a:rPr lang="en-US" smtClean="0"/>
              <a:t>12/20/22</a:t>
            </a:fld>
            <a:endParaRPr lang="en-US"/>
          </a:p>
        </p:txBody>
      </p:sp>
      <p:sp>
        <p:nvSpPr>
          <p:cNvPr id="3" name="Footer Placeholder 2">
            <a:extLst>
              <a:ext uri="{FF2B5EF4-FFF2-40B4-BE49-F238E27FC236}">
                <a16:creationId xmlns:a16="http://schemas.microsoft.com/office/drawing/2014/main" id="{898721E5-7E91-5A2C-B28F-6405A04FE1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79212-49B4-2010-C54B-42B35E218B4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24757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D740-4A9C-8EA6-F230-892B96628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109EE5-703E-1397-918F-A37EA53E2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68EAB7-DC4B-18E8-5EA3-091AC5B348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3047E-E3B3-E6F3-8E40-8894C7300CD0}"/>
              </a:ext>
            </a:extLst>
          </p:cNvPr>
          <p:cNvSpPr>
            <a:spLocks noGrp="1"/>
          </p:cNvSpPr>
          <p:nvPr>
            <p:ph type="dt" sz="half" idx="10"/>
          </p:nvPr>
        </p:nvSpPr>
        <p:spPr/>
        <p:txBody>
          <a:bodyPr/>
          <a:lstStyle/>
          <a:p>
            <a:fld id="{E2B9C846-848C-9943-8752-5A788A87F4E2}" type="datetimeFigureOut">
              <a:rPr lang="en-US" smtClean="0"/>
              <a:t>12/20/22</a:t>
            </a:fld>
            <a:endParaRPr lang="en-US"/>
          </a:p>
        </p:txBody>
      </p:sp>
      <p:sp>
        <p:nvSpPr>
          <p:cNvPr id="6" name="Footer Placeholder 5">
            <a:extLst>
              <a:ext uri="{FF2B5EF4-FFF2-40B4-BE49-F238E27FC236}">
                <a16:creationId xmlns:a16="http://schemas.microsoft.com/office/drawing/2014/main" id="{AB7184B2-BAAE-BED1-1586-EFC94EDA1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58918F-971E-DF6B-E652-ED7FBFBA84B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05525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17FD-703D-45EB-7D2A-DC31212AD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CFBE12-81F4-5DF3-0545-11EECAC279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2987F7-F854-4260-B30F-E33EF220A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9AEF4-CBDA-9B90-DA48-388BD692B8ED}"/>
              </a:ext>
            </a:extLst>
          </p:cNvPr>
          <p:cNvSpPr>
            <a:spLocks noGrp="1"/>
          </p:cNvSpPr>
          <p:nvPr>
            <p:ph type="dt" sz="half" idx="10"/>
          </p:nvPr>
        </p:nvSpPr>
        <p:spPr/>
        <p:txBody>
          <a:bodyPr/>
          <a:lstStyle/>
          <a:p>
            <a:fld id="{E2B9C846-848C-9943-8752-5A788A87F4E2}" type="datetimeFigureOut">
              <a:rPr lang="en-US" smtClean="0"/>
              <a:t>12/20/22</a:t>
            </a:fld>
            <a:endParaRPr lang="en-US"/>
          </a:p>
        </p:txBody>
      </p:sp>
      <p:sp>
        <p:nvSpPr>
          <p:cNvPr id="6" name="Footer Placeholder 5">
            <a:extLst>
              <a:ext uri="{FF2B5EF4-FFF2-40B4-BE49-F238E27FC236}">
                <a16:creationId xmlns:a16="http://schemas.microsoft.com/office/drawing/2014/main" id="{56E3BEBA-6552-8895-AFF7-1B257F2CF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D9AE1-7363-DFF5-6826-0D4508308991}"/>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466391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263C9-A8AE-25FB-F38D-8205407B1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C92645-02F3-DEBE-2C9B-8E04DCE4E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DE7E7-97FE-8030-295A-C50A3C1C7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9C846-848C-9943-8752-5A788A87F4E2}" type="datetimeFigureOut">
              <a:rPr lang="en-US" smtClean="0"/>
              <a:t>12/20/22</a:t>
            </a:fld>
            <a:endParaRPr lang="en-US"/>
          </a:p>
        </p:txBody>
      </p:sp>
      <p:sp>
        <p:nvSpPr>
          <p:cNvPr id="5" name="Footer Placeholder 4">
            <a:extLst>
              <a:ext uri="{FF2B5EF4-FFF2-40B4-BE49-F238E27FC236}">
                <a16:creationId xmlns:a16="http://schemas.microsoft.com/office/drawing/2014/main" id="{7F3F0F1F-2145-ACCE-8569-C63C3A77A4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47B81E-69BB-4E6B-EA2F-243C5B9D68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E09F4-E301-4947-9127-8E8DF519BA85}" type="slidenum">
              <a:rPr lang="en-US" smtClean="0"/>
              <a:t>‹#›</a:t>
            </a:fld>
            <a:endParaRPr lang="en-US"/>
          </a:p>
        </p:txBody>
      </p:sp>
    </p:spTree>
    <p:extLst>
      <p:ext uri="{BB962C8B-B14F-4D97-AF65-F5344CB8AC3E}">
        <p14:creationId xmlns:p14="http://schemas.microsoft.com/office/powerpoint/2010/main" val="153905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www.fhwa.dot.gov/ohim/onh00/bar8.ht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5679-8B06-3C07-D915-2D98FCA79B5C}"/>
              </a:ext>
            </a:extLst>
          </p:cNvPr>
          <p:cNvSpPr>
            <a:spLocks noGrp="1"/>
          </p:cNvSpPr>
          <p:nvPr>
            <p:ph type="ctrTitle"/>
          </p:nvPr>
        </p:nvSpPr>
        <p:spPr/>
        <p:txBody>
          <a:bodyPr>
            <a:normAutofit fontScale="90000"/>
          </a:bodyPr>
          <a:lstStyle/>
          <a:p>
            <a:r>
              <a:rPr lang="en-US" dirty="0">
                <a:latin typeface="Spenser Medium 0.94" pitchFamily="2" charset="77"/>
              </a:rPr>
              <a:t>Comparing Reality </a:t>
            </a:r>
            <a:br>
              <a:rPr lang="en-US" dirty="0">
                <a:latin typeface="Spenser Medium 0.94" pitchFamily="2" charset="77"/>
              </a:rPr>
            </a:br>
            <a:r>
              <a:rPr lang="en-US" dirty="0">
                <a:latin typeface="Spenser Medium 0.94" pitchFamily="2" charset="77"/>
              </a:rPr>
              <a:t>to the Myths </a:t>
            </a:r>
            <a:br>
              <a:rPr lang="en-US" dirty="0">
                <a:latin typeface="Spenser Medium 0.94" pitchFamily="2" charset="77"/>
              </a:rPr>
            </a:br>
            <a:r>
              <a:rPr lang="en-US" dirty="0">
                <a:latin typeface="Spenser Medium 0.94" pitchFamily="2" charset="77"/>
              </a:rPr>
              <a:t>of EV driving </a:t>
            </a:r>
          </a:p>
        </p:txBody>
      </p:sp>
      <p:sp>
        <p:nvSpPr>
          <p:cNvPr id="3" name="Subtitle 2">
            <a:extLst>
              <a:ext uri="{FF2B5EF4-FFF2-40B4-BE49-F238E27FC236}">
                <a16:creationId xmlns:a16="http://schemas.microsoft.com/office/drawing/2014/main" id="{728CB5F8-6B49-53EA-17A1-2EA7FDA0AE5A}"/>
              </a:ext>
            </a:extLst>
          </p:cNvPr>
          <p:cNvSpPr>
            <a:spLocks noGrp="1"/>
          </p:cNvSpPr>
          <p:nvPr>
            <p:ph type="subTitle" idx="1"/>
          </p:nvPr>
        </p:nvSpPr>
        <p:spPr/>
        <p:txBody>
          <a:bodyPr/>
          <a:lstStyle/>
          <a:p>
            <a:r>
              <a:rPr lang="en-US" dirty="0"/>
              <a:t>A case study to ease the anxieties of first time EV buyers</a:t>
            </a:r>
          </a:p>
        </p:txBody>
      </p:sp>
    </p:spTree>
    <p:extLst>
      <p:ext uri="{BB962C8B-B14F-4D97-AF65-F5344CB8AC3E}">
        <p14:creationId xmlns:p14="http://schemas.microsoft.com/office/powerpoint/2010/main" val="326902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E6E651A-BF4F-D5BD-22A5-A51186953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98" y="1438835"/>
            <a:ext cx="10920804" cy="5419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F27CCB-7495-779B-44FC-39D539442AB9}"/>
              </a:ext>
            </a:extLst>
          </p:cNvPr>
          <p:cNvSpPr txBox="1"/>
          <p:nvPr/>
        </p:nvSpPr>
        <p:spPr>
          <a:xfrm>
            <a:off x="4101353" y="537882"/>
            <a:ext cx="1378967" cy="369332"/>
          </a:xfrm>
          <a:prstGeom prst="rect">
            <a:avLst/>
          </a:prstGeom>
          <a:noFill/>
        </p:spPr>
        <p:txBody>
          <a:bodyPr wrap="none" rtlCol="0">
            <a:spAutoFit/>
          </a:bodyPr>
          <a:lstStyle/>
          <a:p>
            <a:r>
              <a:rPr lang="en-US" dirty="0"/>
              <a:t>Distance hist</a:t>
            </a:r>
          </a:p>
        </p:txBody>
      </p:sp>
    </p:spTree>
    <p:extLst>
      <p:ext uri="{BB962C8B-B14F-4D97-AF65-F5344CB8AC3E}">
        <p14:creationId xmlns:p14="http://schemas.microsoft.com/office/powerpoint/2010/main" val="9489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98FDE75-DCAF-7805-9C6D-F32B75CD8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0500"/>
            <a:ext cx="76200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674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42BC2D6-A990-F38B-D510-1230BD9FF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190500"/>
            <a:ext cx="78232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3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C167EB6-D9C2-457E-62E9-B12BB2DAA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165100"/>
            <a:ext cx="7823200" cy="652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3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78DE5F-F1AF-391B-ECC6-2B84554C8E03}"/>
              </a:ext>
            </a:extLst>
          </p:cNvPr>
          <p:cNvSpPr txBox="1"/>
          <p:nvPr/>
        </p:nvSpPr>
        <p:spPr>
          <a:xfrm>
            <a:off x="4558553" y="1909482"/>
            <a:ext cx="2523448" cy="369332"/>
          </a:xfrm>
          <a:prstGeom prst="rect">
            <a:avLst/>
          </a:prstGeom>
          <a:noFill/>
        </p:spPr>
        <p:txBody>
          <a:bodyPr wrap="none" rtlCol="0">
            <a:spAutoFit/>
          </a:bodyPr>
          <a:lstStyle/>
          <a:p>
            <a:r>
              <a:rPr lang="en-US" dirty="0"/>
              <a:t>What about time of day?</a:t>
            </a:r>
          </a:p>
        </p:txBody>
      </p:sp>
      <p:pic>
        <p:nvPicPr>
          <p:cNvPr id="8194" name="Picture 2">
            <a:extLst>
              <a:ext uri="{FF2B5EF4-FFF2-40B4-BE49-F238E27FC236}">
                <a16:creationId xmlns:a16="http://schemas.microsoft.com/office/drawing/2014/main" id="{BDEA5C2A-AFA1-C488-5F02-551670686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376" y="2678474"/>
            <a:ext cx="7633447" cy="4056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270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393D7E-BA38-A2B0-93BE-00FFE9B9480C}"/>
              </a:ext>
            </a:extLst>
          </p:cNvPr>
          <p:cNvSpPr txBox="1"/>
          <p:nvPr/>
        </p:nvSpPr>
        <p:spPr>
          <a:xfrm>
            <a:off x="3657600" y="2505670"/>
            <a:ext cx="5896229" cy="923330"/>
          </a:xfrm>
          <a:prstGeom prst="rect">
            <a:avLst/>
          </a:prstGeom>
          <a:noFill/>
        </p:spPr>
        <p:txBody>
          <a:bodyPr wrap="none" rtlCol="0">
            <a:spAutoFit/>
          </a:bodyPr>
          <a:lstStyle/>
          <a:p>
            <a:r>
              <a:rPr lang="en-US" dirty="0"/>
              <a:t>Leads us into</a:t>
            </a:r>
          </a:p>
          <a:p>
            <a:endParaRPr lang="en-US" dirty="0"/>
          </a:p>
          <a:p>
            <a:r>
              <a:rPr lang="en-US" dirty="0"/>
              <a:t>MYTH #2 EV Range is really bad, especially in the winter time</a:t>
            </a:r>
          </a:p>
        </p:txBody>
      </p:sp>
      <p:sp>
        <p:nvSpPr>
          <p:cNvPr id="3" name="TextBox 2">
            <a:extLst>
              <a:ext uri="{FF2B5EF4-FFF2-40B4-BE49-F238E27FC236}">
                <a16:creationId xmlns:a16="http://schemas.microsoft.com/office/drawing/2014/main" id="{DC09B396-E5D5-D9A8-EA2F-18F468FA72F8}"/>
              </a:ext>
            </a:extLst>
          </p:cNvPr>
          <p:cNvSpPr txBox="1"/>
          <p:nvPr/>
        </p:nvSpPr>
        <p:spPr>
          <a:xfrm>
            <a:off x="2312894" y="4733365"/>
            <a:ext cx="8964698" cy="369332"/>
          </a:xfrm>
          <a:prstGeom prst="rect">
            <a:avLst/>
          </a:prstGeom>
          <a:noFill/>
        </p:spPr>
        <p:txBody>
          <a:bodyPr wrap="none" rtlCol="0">
            <a:spAutoFit/>
          </a:bodyPr>
          <a:lstStyle/>
          <a:p>
            <a:r>
              <a:rPr lang="en-US" dirty="0"/>
              <a:t>Let’s talk through the temperature part, because we already addressed the range portion of it</a:t>
            </a:r>
          </a:p>
        </p:txBody>
      </p:sp>
    </p:spTree>
    <p:extLst>
      <p:ext uri="{BB962C8B-B14F-4D97-AF65-F5344CB8AC3E}">
        <p14:creationId xmlns:p14="http://schemas.microsoft.com/office/powerpoint/2010/main" val="3310859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F2B1F44E-CB83-56D1-3950-B1F75E035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38"/>
            <a:ext cx="12192000" cy="663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801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9E3B0818-1B2E-A611-1E7F-9CC056760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38"/>
            <a:ext cx="12192000" cy="663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028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B2C56A-E19B-D108-F571-CB2E3431C9C1}"/>
              </a:ext>
            </a:extLst>
          </p:cNvPr>
          <p:cNvSpPr txBox="1"/>
          <p:nvPr/>
        </p:nvSpPr>
        <p:spPr>
          <a:xfrm>
            <a:off x="3966882" y="1748118"/>
            <a:ext cx="2357312" cy="369332"/>
          </a:xfrm>
          <a:prstGeom prst="rect">
            <a:avLst/>
          </a:prstGeom>
          <a:noFill/>
        </p:spPr>
        <p:txBody>
          <a:bodyPr wrap="none" rtlCol="0">
            <a:spAutoFit/>
          </a:bodyPr>
          <a:lstStyle/>
          <a:p>
            <a:r>
              <a:rPr lang="en-US" dirty="0"/>
              <a:t>MYTH #2 CONFIRMED. </a:t>
            </a:r>
          </a:p>
        </p:txBody>
      </p:sp>
      <p:pic>
        <p:nvPicPr>
          <p:cNvPr id="3" name="Picture 2" descr="Five Electrifying MythBusters Episodes | BLUECOLLAR">
            <a:extLst>
              <a:ext uri="{FF2B5EF4-FFF2-40B4-BE49-F238E27FC236}">
                <a16:creationId xmlns:a16="http://schemas.microsoft.com/office/drawing/2014/main" id="{BCB486C3-F3E5-0CF5-3E44-0EBC38BEFC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38" b="67756"/>
          <a:stretch/>
        </p:blipFill>
        <p:spPr bwMode="auto">
          <a:xfrm>
            <a:off x="6324194" y="1112514"/>
            <a:ext cx="2857500" cy="820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7CB8B4-261E-55F9-8E04-8959B25A88D1}"/>
              </a:ext>
            </a:extLst>
          </p:cNvPr>
          <p:cNvSpPr txBox="1"/>
          <p:nvPr/>
        </p:nvSpPr>
        <p:spPr>
          <a:xfrm>
            <a:off x="1048871" y="2675965"/>
            <a:ext cx="5224892" cy="369332"/>
          </a:xfrm>
          <a:prstGeom prst="rect">
            <a:avLst/>
          </a:prstGeom>
          <a:noFill/>
        </p:spPr>
        <p:txBody>
          <a:bodyPr wrap="none" rtlCol="0">
            <a:spAutoFit/>
          </a:bodyPr>
          <a:lstStyle/>
          <a:p>
            <a:r>
              <a:rPr lang="en-US" dirty="0"/>
              <a:t>But how much of a degradation are we talking about?</a:t>
            </a:r>
          </a:p>
        </p:txBody>
      </p:sp>
      <p:sp>
        <p:nvSpPr>
          <p:cNvPr id="5" name="TextBox 4">
            <a:extLst>
              <a:ext uri="{FF2B5EF4-FFF2-40B4-BE49-F238E27FC236}">
                <a16:creationId xmlns:a16="http://schemas.microsoft.com/office/drawing/2014/main" id="{FDCDB5C1-39EF-E946-C9F8-7262A83C5D47}"/>
              </a:ext>
            </a:extLst>
          </p:cNvPr>
          <p:cNvSpPr txBox="1"/>
          <p:nvPr/>
        </p:nvSpPr>
        <p:spPr>
          <a:xfrm>
            <a:off x="1250576" y="3617259"/>
            <a:ext cx="3230756" cy="646331"/>
          </a:xfrm>
          <a:prstGeom prst="rect">
            <a:avLst/>
          </a:prstGeom>
          <a:noFill/>
        </p:spPr>
        <p:txBody>
          <a:bodyPr wrap="none" rtlCol="0">
            <a:spAutoFit/>
          </a:bodyPr>
          <a:lstStyle/>
          <a:p>
            <a:r>
              <a:rPr lang="en-US" dirty="0"/>
              <a:t>If the battery is charged to 100%</a:t>
            </a:r>
          </a:p>
          <a:p>
            <a:endParaRPr lang="en-US" dirty="0"/>
          </a:p>
        </p:txBody>
      </p:sp>
      <p:pic>
        <p:nvPicPr>
          <p:cNvPr id="6" name="Picture 5">
            <a:extLst>
              <a:ext uri="{FF2B5EF4-FFF2-40B4-BE49-F238E27FC236}">
                <a16:creationId xmlns:a16="http://schemas.microsoft.com/office/drawing/2014/main" id="{D87581AE-65C1-270A-030A-DE5356215556}"/>
              </a:ext>
            </a:extLst>
          </p:cNvPr>
          <p:cNvPicPr>
            <a:picLocks noChangeAspect="1"/>
          </p:cNvPicPr>
          <p:nvPr/>
        </p:nvPicPr>
        <p:blipFill>
          <a:blip r:embed="rId3"/>
          <a:stretch>
            <a:fillRect/>
          </a:stretch>
        </p:blipFill>
        <p:spPr>
          <a:xfrm>
            <a:off x="1408205" y="3977839"/>
            <a:ext cx="1751853" cy="916667"/>
          </a:xfrm>
          <a:prstGeom prst="rect">
            <a:avLst/>
          </a:prstGeom>
        </p:spPr>
      </p:pic>
      <p:sp>
        <p:nvSpPr>
          <p:cNvPr id="7" name="TextBox 6">
            <a:extLst>
              <a:ext uri="{FF2B5EF4-FFF2-40B4-BE49-F238E27FC236}">
                <a16:creationId xmlns:a16="http://schemas.microsoft.com/office/drawing/2014/main" id="{DB05EA05-A0F3-FDE9-F7F1-B4D0686242F2}"/>
              </a:ext>
            </a:extLst>
          </p:cNvPr>
          <p:cNvSpPr txBox="1"/>
          <p:nvPr/>
        </p:nvSpPr>
        <p:spPr>
          <a:xfrm>
            <a:off x="6087052" y="3628038"/>
            <a:ext cx="3247236" cy="369332"/>
          </a:xfrm>
          <a:prstGeom prst="rect">
            <a:avLst/>
          </a:prstGeom>
          <a:noFill/>
        </p:spPr>
        <p:txBody>
          <a:bodyPr wrap="none" rtlCol="0">
            <a:spAutoFit/>
          </a:bodyPr>
          <a:lstStyle/>
          <a:p>
            <a:r>
              <a:rPr lang="en-US" dirty="0"/>
              <a:t>70 miles lost in the winter time!!</a:t>
            </a:r>
          </a:p>
        </p:txBody>
      </p:sp>
      <p:sp>
        <p:nvSpPr>
          <p:cNvPr id="8" name="TextBox 7">
            <a:extLst>
              <a:ext uri="{FF2B5EF4-FFF2-40B4-BE49-F238E27FC236}">
                <a16:creationId xmlns:a16="http://schemas.microsoft.com/office/drawing/2014/main" id="{DC3D42A3-6BCB-AACB-A487-23FD2A611F54}"/>
              </a:ext>
            </a:extLst>
          </p:cNvPr>
          <p:cNvSpPr txBox="1"/>
          <p:nvPr/>
        </p:nvSpPr>
        <p:spPr>
          <a:xfrm>
            <a:off x="6087052" y="3888922"/>
            <a:ext cx="5164812" cy="369332"/>
          </a:xfrm>
          <a:prstGeom prst="rect">
            <a:avLst/>
          </a:prstGeom>
          <a:noFill/>
        </p:spPr>
        <p:txBody>
          <a:bodyPr wrap="none" rtlCol="0">
            <a:spAutoFit/>
          </a:bodyPr>
          <a:lstStyle/>
          <a:p>
            <a:r>
              <a:rPr lang="en-US" dirty="0"/>
              <a:t>I’ll say for daily driving it doesn’t make a difference!!!</a:t>
            </a:r>
          </a:p>
        </p:txBody>
      </p:sp>
      <p:sp>
        <p:nvSpPr>
          <p:cNvPr id="9" name="TextBox 8">
            <a:extLst>
              <a:ext uri="{FF2B5EF4-FFF2-40B4-BE49-F238E27FC236}">
                <a16:creationId xmlns:a16="http://schemas.microsoft.com/office/drawing/2014/main" id="{6CD21478-BC24-C2FB-CD02-C12249E5AA68}"/>
              </a:ext>
            </a:extLst>
          </p:cNvPr>
          <p:cNvSpPr txBox="1"/>
          <p:nvPr/>
        </p:nvSpPr>
        <p:spPr>
          <a:xfrm>
            <a:off x="6087052" y="4210779"/>
            <a:ext cx="2351413" cy="369332"/>
          </a:xfrm>
          <a:prstGeom prst="rect">
            <a:avLst/>
          </a:prstGeom>
          <a:noFill/>
        </p:spPr>
        <p:txBody>
          <a:bodyPr wrap="none" rtlCol="0">
            <a:spAutoFit/>
          </a:bodyPr>
          <a:lstStyle/>
          <a:p>
            <a:r>
              <a:rPr lang="en-US" dirty="0"/>
              <a:t>Just on those long trips</a:t>
            </a:r>
          </a:p>
        </p:txBody>
      </p:sp>
      <p:sp>
        <p:nvSpPr>
          <p:cNvPr id="10" name="TextBox 9">
            <a:extLst>
              <a:ext uri="{FF2B5EF4-FFF2-40B4-BE49-F238E27FC236}">
                <a16:creationId xmlns:a16="http://schemas.microsoft.com/office/drawing/2014/main" id="{41BB745D-DF4E-25AA-2366-7A27C075B424}"/>
              </a:ext>
            </a:extLst>
          </p:cNvPr>
          <p:cNvSpPr txBox="1"/>
          <p:nvPr/>
        </p:nvSpPr>
        <p:spPr>
          <a:xfrm>
            <a:off x="4316486" y="4740551"/>
            <a:ext cx="5224892" cy="1754326"/>
          </a:xfrm>
          <a:prstGeom prst="rect">
            <a:avLst/>
          </a:prstGeom>
          <a:noFill/>
        </p:spPr>
        <p:txBody>
          <a:bodyPr wrap="square" rtlCol="0">
            <a:spAutoFit/>
          </a:bodyPr>
          <a:lstStyle/>
          <a:p>
            <a:r>
              <a:rPr lang="en-US" dirty="0"/>
              <a:t>Particularly I’ve found I prefer to only stop ONCE On a road trip, meaning whatever the range is, double it, and that’s the max trip you can make, i.e. in the cold, I could drive 460 miles(</a:t>
            </a:r>
            <a:r>
              <a:rPr lang="en-US" dirty="0" err="1"/>
              <a:t>NYC</a:t>
            </a:r>
            <a:r>
              <a:rPr lang="en-US" dirty="0" err="1">
                <a:sym typeface="Wingdings" pitchFamily="2" charset="2"/>
              </a:rPr>
              <a:t>north</a:t>
            </a:r>
            <a:r>
              <a:rPr lang="en-US" dirty="0">
                <a:sym typeface="Wingdings" pitchFamily="2" charset="2"/>
              </a:rPr>
              <a:t> Carolina</a:t>
            </a:r>
            <a:r>
              <a:rPr lang="en-US" dirty="0"/>
              <a:t>) and in the warm I could drive 600 mi journey.(</a:t>
            </a:r>
            <a:r>
              <a:rPr lang="en-US" dirty="0" err="1"/>
              <a:t>NYC</a:t>
            </a:r>
            <a:r>
              <a:rPr lang="en-US" dirty="0" err="1">
                <a:sym typeface="Wingdings" pitchFamily="2" charset="2"/>
              </a:rPr>
              <a:t>South</a:t>
            </a:r>
            <a:r>
              <a:rPr lang="en-US" dirty="0">
                <a:sym typeface="Wingdings" pitchFamily="2" charset="2"/>
              </a:rPr>
              <a:t> Carolina</a:t>
            </a:r>
            <a:r>
              <a:rPr lang="en-US" dirty="0"/>
              <a:t>)</a:t>
            </a:r>
          </a:p>
        </p:txBody>
      </p:sp>
    </p:spTree>
    <p:extLst>
      <p:ext uri="{BB962C8B-B14F-4D97-AF65-F5344CB8AC3E}">
        <p14:creationId xmlns:p14="http://schemas.microsoft.com/office/powerpoint/2010/main" val="1159398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685C1-3F98-DFFD-94DD-86DE62B08394}"/>
              </a:ext>
            </a:extLst>
          </p:cNvPr>
          <p:cNvSpPr txBox="1"/>
          <p:nvPr/>
        </p:nvSpPr>
        <p:spPr>
          <a:xfrm>
            <a:off x="4535765" y="416858"/>
            <a:ext cx="3120470" cy="369332"/>
          </a:xfrm>
          <a:prstGeom prst="rect">
            <a:avLst/>
          </a:prstGeom>
          <a:noFill/>
        </p:spPr>
        <p:txBody>
          <a:bodyPr wrap="none" rtlCol="0">
            <a:spAutoFit/>
          </a:bodyPr>
          <a:lstStyle/>
          <a:p>
            <a:r>
              <a:rPr lang="en-US" dirty="0"/>
              <a:t>Notes and ideas about RANGE. </a:t>
            </a:r>
          </a:p>
        </p:txBody>
      </p:sp>
      <p:pic>
        <p:nvPicPr>
          <p:cNvPr id="4" name="Picture 3" descr="A red car in a garage&#10;&#10;Description automatically generated with medium confidence">
            <a:extLst>
              <a:ext uri="{FF2B5EF4-FFF2-40B4-BE49-F238E27FC236}">
                <a16:creationId xmlns:a16="http://schemas.microsoft.com/office/drawing/2014/main" id="{3C4C3741-6CED-644C-6F51-730188FABB03}"/>
              </a:ext>
            </a:extLst>
          </p:cNvPr>
          <p:cNvPicPr>
            <a:picLocks noChangeAspect="1"/>
          </p:cNvPicPr>
          <p:nvPr/>
        </p:nvPicPr>
        <p:blipFill>
          <a:blip r:embed="rId2"/>
          <a:stretch>
            <a:fillRect/>
          </a:stretch>
        </p:blipFill>
        <p:spPr>
          <a:xfrm>
            <a:off x="726142" y="1264022"/>
            <a:ext cx="3570194" cy="4760259"/>
          </a:xfrm>
          <a:prstGeom prst="rect">
            <a:avLst/>
          </a:prstGeom>
        </p:spPr>
      </p:pic>
      <p:pic>
        <p:nvPicPr>
          <p:cNvPr id="6" name="Picture 5" descr="A car parked in a parking lot&#10;&#10;Description automatically generated with medium confidence">
            <a:extLst>
              <a:ext uri="{FF2B5EF4-FFF2-40B4-BE49-F238E27FC236}">
                <a16:creationId xmlns:a16="http://schemas.microsoft.com/office/drawing/2014/main" id="{09B5625B-EC65-084D-C5AE-4AB1321F9C3C}"/>
              </a:ext>
            </a:extLst>
          </p:cNvPr>
          <p:cNvPicPr>
            <a:picLocks noChangeAspect="1"/>
          </p:cNvPicPr>
          <p:nvPr/>
        </p:nvPicPr>
        <p:blipFill>
          <a:blip r:embed="rId3"/>
          <a:stretch>
            <a:fillRect/>
          </a:stretch>
        </p:blipFill>
        <p:spPr>
          <a:xfrm>
            <a:off x="7774641" y="1264022"/>
            <a:ext cx="3570194" cy="4760259"/>
          </a:xfrm>
          <a:prstGeom prst="rect">
            <a:avLst/>
          </a:prstGeom>
        </p:spPr>
      </p:pic>
      <p:sp>
        <p:nvSpPr>
          <p:cNvPr id="7" name="TextBox 6">
            <a:extLst>
              <a:ext uri="{FF2B5EF4-FFF2-40B4-BE49-F238E27FC236}">
                <a16:creationId xmlns:a16="http://schemas.microsoft.com/office/drawing/2014/main" id="{D4B8E3A3-388A-71E0-9F96-D2129BA93111}"/>
              </a:ext>
            </a:extLst>
          </p:cNvPr>
          <p:cNvSpPr txBox="1"/>
          <p:nvPr/>
        </p:nvSpPr>
        <p:spPr>
          <a:xfrm>
            <a:off x="5419165" y="3294529"/>
            <a:ext cx="907300" cy="369332"/>
          </a:xfrm>
          <a:prstGeom prst="rect">
            <a:avLst/>
          </a:prstGeom>
          <a:noFill/>
        </p:spPr>
        <p:txBody>
          <a:bodyPr wrap="none" rtlCol="0">
            <a:spAutoFit/>
          </a:bodyPr>
          <a:lstStyle/>
          <a:p>
            <a:r>
              <a:rPr lang="en-US" dirty="0"/>
              <a:t>lifestyle</a:t>
            </a:r>
          </a:p>
        </p:txBody>
      </p:sp>
    </p:spTree>
    <p:extLst>
      <p:ext uri="{BB962C8B-B14F-4D97-AF65-F5344CB8AC3E}">
        <p14:creationId xmlns:p14="http://schemas.microsoft.com/office/powerpoint/2010/main" val="1071217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B594CA1-0F6F-F3EF-E979-90C892E48846}"/>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2019 Chevy Bolt (Fully Electric)</a:t>
            </a:r>
          </a:p>
          <a:p>
            <a:pPr indent="-228600">
              <a:lnSpc>
                <a:spcPct val="90000"/>
              </a:lnSpc>
              <a:spcAft>
                <a:spcPts val="600"/>
              </a:spcAft>
              <a:buFont typeface="Arial" panose="020B0604020202020204" pitchFamily="34" charset="0"/>
              <a:buChar char="•"/>
            </a:pPr>
            <a:r>
              <a:rPr lang="en-US" sz="2200"/>
              <a:t>66 kWh Battery (Difficult to switch to this language)</a:t>
            </a:r>
          </a:p>
          <a:p>
            <a:pPr indent="-228600">
              <a:lnSpc>
                <a:spcPct val="90000"/>
              </a:lnSpc>
              <a:spcAft>
                <a:spcPts val="600"/>
              </a:spcAft>
              <a:buFont typeface="Arial" panose="020B0604020202020204" pitchFamily="34" charset="0"/>
              <a:buChar char="•"/>
            </a:pPr>
            <a:r>
              <a:rPr lang="en-US" sz="2200"/>
              <a:t>Subcompact car</a:t>
            </a:r>
          </a:p>
        </p:txBody>
      </p:sp>
      <p:pic>
        <p:nvPicPr>
          <p:cNvPr id="3" name="Picture 2" descr="A picture containing person, outdoor, car, posing&#10;&#10;Description automatically generated">
            <a:extLst>
              <a:ext uri="{FF2B5EF4-FFF2-40B4-BE49-F238E27FC236}">
                <a16:creationId xmlns:a16="http://schemas.microsoft.com/office/drawing/2014/main" id="{C9296C0D-F0A5-79E5-A272-B2A414842155}"/>
              </a:ext>
            </a:extLst>
          </p:cNvPr>
          <p:cNvPicPr>
            <a:picLocks noChangeAspect="1"/>
          </p:cNvPicPr>
          <p:nvPr/>
        </p:nvPicPr>
        <p:blipFill rotWithShape="1">
          <a:blip r:embed="rId3"/>
          <a:srcRect l="5828" r="1894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45777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B283BF-BA1C-0079-FC38-2F8CB9B29152}"/>
              </a:ext>
            </a:extLst>
          </p:cNvPr>
          <p:cNvSpPr txBox="1"/>
          <p:nvPr/>
        </p:nvSpPr>
        <p:spPr>
          <a:xfrm>
            <a:off x="3106271" y="3087368"/>
            <a:ext cx="7465057" cy="667875"/>
          </a:xfrm>
          <a:prstGeom prst="rect">
            <a:avLst/>
          </a:prstGeom>
          <a:noFill/>
        </p:spPr>
        <p:txBody>
          <a:bodyPr wrap="none" rtlCol="0">
            <a:spAutoFit/>
          </a:bodyPr>
          <a:lstStyle/>
          <a:p>
            <a:pPr indent="-228600">
              <a:lnSpc>
                <a:spcPct val="90000"/>
              </a:lnSpc>
              <a:spcAft>
                <a:spcPts val="600"/>
              </a:spcAft>
              <a:buFont typeface="Arial" panose="020B0604020202020204" pitchFamily="34" charset="0"/>
              <a:buChar char="•"/>
            </a:pPr>
            <a:r>
              <a:rPr lang="en-US" sz="1800" dirty="0"/>
              <a:t>Myth #3: It’ll cost me a as much if not more to charge my own car at home </a:t>
            </a:r>
          </a:p>
          <a:p>
            <a:pPr indent="-228600">
              <a:lnSpc>
                <a:spcPct val="90000"/>
              </a:lnSpc>
              <a:spcAft>
                <a:spcPts val="600"/>
              </a:spcAft>
              <a:buFont typeface="Arial" panose="020B0604020202020204" pitchFamily="34" charset="0"/>
              <a:buChar char="•"/>
            </a:pPr>
            <a:r>
              <a:rPr lang="en-US" sz="1800" dirty="0"/>
              <a:t>than just filling up at a gas station</a:t>
            </a:r>
          </a:p>
        </p:txBody>
      </p:sp>
      <p:sp>
        <p:nvSpPr>
          <p:cNvPr id="5" name="TextBox 4">
            <a:extLst>
              <a:ext uri="{FF2B5EF4-FFF2-40B4-BE49-F238E27FC236}">
                <a16:creationId xmlns:a16="http://schemas.microsoft.com/office/drawing/2014/main" id="{833CE109-09FA-4B7E-7102-1D3EE81847D0}"/>
              </a:ext>
            </a:extLst>
          </p:cNvPr>
          <p:cNvSpPr txBox="1"/>
          <p:nvPr/>
        </p:nvSpPr>
        <p:spPr>
          <a:xfrm>
            <a:off x="6252882" y="4518212"/>
            <a:ext cx="2928174" cy="369332"/>
          </a:xfrm>
          <a:prstGeom prst="rect">
            <a:avLst/>
          </a:prstGeom>
          <a:noFill/>
        </p:spPr>
        <p:txBody>
          <a:bodyPr wrap="none" rtlCol="0">
            <a:spAutoFit/>
          </a:bodyPr>
          <a:lstStyle/>
          <a:p>
            <a:r>
              <a:rPr lang="en-US" dirty="0"/>
              <a:t>Let’s talk about cost savings!!</a:t>
            </a:r>
          </a:p>
        </p:txBody>
      </p:sp>
    </p:spTree>
    <p:extLst>
      <p:ext uri="{BB962C8B-B14F-4D97-AF65-F5344CB8AC3E}">
        <p14:creationId xmlns:p14="http://schemas.microsoft.com/office/powerpoint/2010/main" val="175731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89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277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15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140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492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30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169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6">
            <a:extLst>
              <a:ext uri="{FF2B5EF4-FFF2-40B4-BE49-F238E27FC236}">
                <a16:creationId xmlns:a16="http://schemas.microsoft.com/office/drawing/2014/main" id="{E9B9D824-F10D-AC1C-C5B8-1918B7D9C87A}"/>
              </a:ext>
            </a:extLst>
          </p:cNvPr>
          <p:cNvPicPr>
            <a:picLocks noChangeAspect="1"/>
          </p:cNvPicPr>
          <p:nvPr/>
        </p:nvPicPr>
        <p:blipFill rotWithShape="1">
          <a:blip r:embed="rId2">
            <a:alphaModFix amt="35000"/>
          </a:blip>
          <a:srcRect t="6139" b="37611"/>
          <a:stretch/>
        </p:blipFill>
        <p:spPr>
          <a:xfrm>
            <a:off x="20" y="1"/>
            <a:ext cx="12191980" cy="6857999"/>
          </a:xfrm>
          <a:prstGeom prst="rect">
            <a:avLst/>
          </a:prstGeom>
        </p:spPr>
      </p:pic>
      <p:cxnSp>
        <p:nvCxnSpPr>
          <p:cNvPr id="23" name="Straight Connector 2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800CC80-B226-3DB9-6589-50FAA810EF10}"/>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sz="2000" b="0" i="0" u="none" strike="noStrike">
                <a:solidFill>
                  <a:srgbClr val="FFFFFF"/>
                </a:solidFill>
                <a:effectLst/>
              </a:rPr>
              <a:t>"Data isn’t units of information. Data is a story about human behavior - about real people's wants, needs, goals and fears. Never let the numbers, platforms, charts and methodologies cloud your vision. Our real job with data is to better understand these very human stories, so we can better serve these people. Every goal your business has is directly tied to your success in understanding and serving people."</a:t>
            </a:r>
            <a:endParaRPr lang="en-US" sz="2000" b="0">
              <a:solidFill>
                <a:srgbClr val="FFFFFF"/>
              </a:solidFill>
              <a:effectLst/>
            </a:endParaRPr>
          </a:p>
          <a:p>
            <a:pPr indent="-228600">
              <a:lnSpc>
                <a:spcPct val="90000"/>
              </a:lnSpc>
              <a:spcBef>
                <a:spcPts val="0"/>
              </a:spcBef>
              <a:spcAft>
                <a:spcPts val="600"/>
              </a:spcAft>
              <a:buFont typeface="Arial" panose="020B0604020202020204" pitchFamily="34" charset="0"/>
              <a:buChar char="•"/>
            </a:pPr>
            <a:r>
              <a:rPr lang="en-US" sz="2000" b="0" i="0" u="none" strike="noStrike">
                <a:solidFill>
                  <a:srgbClr val="FFFFFF"/>
                </a:solidFill>
                <a:effectLst/>
              </a:rPr>
              <a:t>~ Daniel Burstein</a:t>
            </a:r>
            <a:endParaRPr lang="en-US" sz="2000" b="0">
              <a:solidFill>
                <a:srgbClr val="FFFFFF"/>
              </a:solidFill>
              <a:effectLst/>
            </a:endParaRPr>
          </a:p>
          <a:p>
            <a:pPr indent="-228600">
              <a:lnSpc>
                <a:spcPct val="90000"/>
              </a:lnSpc>
              <a:spcAft>
                <a:spcPts val="600"/>
              </a:spcAft>
              <a:buFont typeface="Arial" panose="020B0604020202020204" pitchFamily="34" charset="0"/>
              <a:buChar char="•"/>
            </a:pPr>
            <a:br>
              <a:rPr lang="en-US" sz="2000">
                <a:solidFill>
                  <a:srgbClr val="FFFFFF"/>
                </a:solidFill>
              </a:rPr>
            </a:br>
            <a:endParaRPr lang="en-US" sz="2000">
              <a:solidFill>
                <a:srgbClr val="FFFFFF"/>
              </a:solidFill>
            </a:endParaRPr>
          </a:p>
        </p:txBody>
      </p:sp>
    </p:spTree>
    <p:extLst>
      <p:ext uri="{BB962C8B-B14F-4D97-AF65-F5344CB8AC3E}">
        <p14:creationId xmlns:p14="http://schemas.microsoft.com/office/powerpoint/2010/main" val="19725244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descr="Map&#10;&#10;Description automatically generated">
            <a:extLst>
              <a:ext uri="{FF2B5EF4-FFF2-40B4-BE49-F238E27FC236}">
                <a16:creationId xmlns:a16="http://schemas.microsoft.com/office/drawing/2014/main" id="{C07AC8C5-7107-D74E-2E52-57B3DB4E0729}"/>
              </a:ext>
            </a:extLst>
          </p:cNvPr>
          <p:cNvPicPr>
            <a:picLocks noChangeAspect="1"/>
          </p:cNvPicPr>
          <p:nvPr/>
        </p:nvPicPr>
        <p:blipFill rotWithShape="1">
          <a:blip r:embed="rId2"/>
          <a:srcRect t="7013"/>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4" name="Freeform: Shape 1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F63F9EBA-0B47-086A-F2C6-E1F083C4A997}"/>
              </a:ext>
            </a:extLst>
          </p:cNvPr>
          <p:cNvSpPr txBox="1"/>
          <p:nvPr/>
        </p:nvSpPr>
        <p:spPr>
          <a:xfrm>
            <a:off x="18365" y="1210235"/>
            <a:ext cx="3113929" cy="2308324"/>
          </a:xfrm>
          <a:prstGeom prst="rect">
            <a:avLst/>
          </a:prstGeom>
          <a:noFill/>
        </p:spPr>
        <p:txBody>
          <a:bodyPr wrap="none" rtlCol="0">
            <a:spAutoFit/>
          </a:bodyPr>
          <a:lstStyle/>
          <a:p>
            <a:r>
              <a:rPr lang="en-US" dirty="0"/>
              <a:t>For the Future:</a:t>
            </a:r>
          </a:p>
          <a:p>
            <a:endParaRPr lang="en-US" dirty="0"/>
          </a:p>
          <a:p>
            <a:r>
              <a:rPr lang="en-US" dirty="0"/>
              <a:t>I could collect GPS data</a:t>
            </a:r>
          </a:p>
          <a:p>
            <a:r>
              <a:rPr lang="en-US" dirty="0"/>
              <a:t>Or merge my google maps data</a:t>
            </a:r>
          </a:p>
          <a:p>
            <a:r>
              <a:rPr lang="en-US" dirty="0"/>
              <a:t>And collect data on elevation</a:t>
            </a:r>
          </a:p>
          <a:p>
            <a:r>
              <a:rPr lang="en-US" dirty="0"/>
              <a:t> changes</a:t>
            </a:r>
          </a:p>
          <a:p>
            <a:r>
              <a:rPr lang="en-US" dirty="0"/>
              <a:t>Etc.</a:t>
            </a:r>
          </a:p>
          <a:p>
            <a:r>
              <a:rPr lang="en-US" dirty="0"/>
              <a:t>  </a:t>
            </a:r>
          </a:p>
        </p:txBody>
      </p:sp>
      <p:sp>
        <p:nvSpPr>
          <p:cNvPr id="5" name="TextBox 4">
            <a:extLst>
              <a:ext uri="{FF2B5EF4-FFF2-40B4-BE49-F238E27FC236}">
                <a16:creationId xmlns:a16="http://schemas.microsoft.com/office/drawing/2014/main" id="{512A9DEB-E341-D167-B782-1200CB99B23B}"/>
              </a:ext>
            </a:extLst>
          </p:cNvPr>
          <p:cNvSpPr txBox="1"/>
          <p:nvPr/>
        </p:nvSpPr>
        <p:spPr>
          <a:xfrm>
            <a:off x="1008529" y="4276165"/>
            <a:ext cx="3159198" cy="369332"/>
          </a:xfrm>
          <a:prstGeom prst="rect">
            <a:avLst/>
          </a:prstGeom>
          <a:noFill/>
        </p:spPr>
        <p:txBody>
          <a:bodyPr wrap="none" rtlCol="0">
            <a:spAutoFit/>
          </a:bodyPr>
          <a:lstStyle/>
          <a:p>
            <a:r>
              <a:rPr lang="en-US" dirty="0"/>
              <a:t>This is my google maps timeline</a:t>
            </a:r>
          </a:p>
        </p:txBody>
      </p:sp>
    </p:spTree>
    <p:extLst>
      <p:ext uri="{BB962C8B-B14F-4D97-AF65-F5344CB8AC3E}">
        <p14:creationId xmlns:p14="http://schemas.microsoft.com/office/powerpoint/2010/main" val="385464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05F2AD-62CF-24A2-4A5B-FCEBD478EB2E}"/>
              </a:ext>
            </a:extLst>
          </p:cNvPr>
          <p:cNvSpPr txBox="1"/>
          <p:nvPr/>
        </p:nvSpPr>
        <p:spPr>
          <a:xfrm>
            <a:off x="3792071" y="739588"/>
            <a:ext cx="3791679" cy="369332"/>
          </a:xfrm>
          <a:prstGeom prst="rect">
            <a:avLst/>
          </a:prstGeom>
          <a:noFill/>
        </p:spPr>
        <p:txBody>
          <a:bodyPr wrap="none" rtlCol="0">
            <a:spAutoFit/>
          </a:bodyPr>
          <a:lstStyle/>
          <a:p>
            <a:r>
              <a:rPr lang="en-US" dirty="0"/>
              <a:t>HERE IS WHAT WAS MARKETED TO ME</a:t>
            </a:r>
          </a:p>
        </p:txBody>
      </p:sp>
      <p:pic>
        <p:nvPicPr>
          <p:cNvPr id="4" name="Picture 3" descr="A car driving on a road&#10;&#10;Description automatically generated with medium confidence">
            <a:extLst>
              <a:ext uri="{FF2B5EF4-FFF2-40B4-BE49-F238E27FC236}">
                <a16:creationId xmlns:a16="http://schemas.microsoft.com/office/drawing/2014/main" id="{022FA33A-21EF-49D2-12D2-FCAB4DF049B9}"/>
              </a:ext>
            </a:extLst>
          </p:cNvPr>
          <p:cNvPicPr>
            <a:picLocks noChangeAspect="1"/>
          </p:cNvPicPr>
          <p:nvPr/>
        </p:nvPicPr>
        <p:blipFill>
          <a:blip r:embed="rId2"/>
          <a:stretch>
            <a:fillRect/>
          </a:stretch>
        </p:blipFill>
        <p:spPr>
          <a:xfrm>
            <a:off x="1801710" y="1753797"/>
            <a:ext cx="7772400" cy="4364615"/>
          </a:xfrm>
          <a:prstGeom prst="rect">
            <a:avLst/>
          </a:prstGeom>
        </p:spPr>
      </p:pic>
    </p:spTree>
    <p:extLst>
      <p:ext uri="{BB962C8B-B14F-4D97-AF65-F5344CB8AC3E}">
        <p14:creationId xmlns:p14="http://schemas.microsoft.com/office/powerpoint/2010/main" val="48201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6BAA78FC-A3CE-E19A-3756-665D2DA61BB5}"/>
              </a:ext>
            </a:extLst>
          </p:cNvPr>
          <p:cNvPicPr>
            <a:picLocks noChangeAspect="1"/>
          </p:cNvPicPr>
          <p:nvPr/>
        </p:nvPicPr>
        <p:blipFill>
          <a:blip r:embed="rId3"/>
          <a:srcRect l="1752" r="1752"/>
          <a:stretch/>
        </p:blipFill>
        <p:spPr>
          <a:xfrm>
            <a:off x="-2349988" y="-9144"/>
            <a:ext cx="12584410" cy="8676306"/>
          </a:xfrm>
          <a:prstGeom prst="rect">
            <a:avLst/>
          </a:prstGeom>
        </p:spPr>
      </p:pic>
      <p:sp>
        <p:nvSpPr>
          <p:cNvPr id="18" name="Freeform: Shape 17">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0" name="Freeform: Shape 19">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2" name="Freeform: Shape 21">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extBox 2">
            <a:extLst>
              <a:ext uri="{FF2B5EF4-FFF2-40B4-BE49-F238E27FC236}">
                <a16:creationId xmlns:a16="http://schemas.microsoft.com/office/drawing/2014/main" id="{085DD779-C765-5E7C-6669-8926C000DF1C}"/>
              </a:ext>
            </a:extLst>
          </p:cNvPr>
          <p:cNvSpPr txBox="1"/>
          <p:nvPr/>
        </p:nvSpPr>
        <p:spPr>
          <a:xfrm>
            <a:off x="8046719" y="2722729"/>
            <a:ext cx="3633747" cy="27000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t>Myth #1: EV’s can’t drive very far, and I’ll run out of battery</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Myth#2: An EV’s range is really bad, especially in the wintertime</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Myth #3: It’ll cost me a as much if not more to charge my own car at home</a:t>
            </a:r>
          </a:p>
        </p:txBody>
      </p:sp>
    </p:spTree>
    <p:extLst>
      <p:ext uri="{BB962C8B-B14F-4D97-AF65-F5344CB8AC3E}">
        <p14:creationId xmlns:p14="http://schemas.microsoft.com/office/powerpoint/2010/main" val="1175173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extBox 1">
            <a:extLst>
              <a:ext uri="{FF2B5EF4-FFF2-40B4-BE49-F238E27FC236}">
                <a16:creationId xmlns:a16="http://schemas.microsoft.com/office/drawing/2014/main" id="{2ADE6046-D0A6-8DDB-D09B-F5B37CF9DEB5}"/>
              </a:ext>
            </a:extLst>
          </p:cNvPr>
          <p:cNvSpPr txBox="1"/>
          <p:nvPr/>
        </p:nvSpPr>
        <p:spPr>
          <a:xfrm>
            <a:off x="6306238" y="893763"/>
            <a:ext cx="4383986" cy="149459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a:latin typeface="+mj-lt"/>
                <a:ea typeface="+mj-ea"/>
                <a:cs typeface="+mj-cs"/>
              </a:rPr>
              <a:t>Data Collection Process</a:t>
            </a:r>
          </a:p>
        </p:txBody>
      </p:sp>
      <p:sp>
        <p:nvSpPr>
          <p:cNvPr id="1033" name="Freeform: Shape 1032">
            <a:extLst>
              <a:ext uri="{FF2B5EF4-FFF2-40B4-BE49-F238E27FC236}">
                <a16:creationId xmlns:a16="http://schemas.microsoft.com/office/drawing/2014/main" id="{BEF4372A-692C-4CED-B5B5-A59F1BB71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909" y="893763"/>
            <a:ext cx="5176299" cy="501405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26" name="Picture 2">
            <a:extLst>
              <a:ext uri="{FF2B5EF4-FFF2-40B4-BE49-F238E27FC236}">
                <a16:creationId xmlns:a16="http://schemas.microsoft.com/office/drawing/2014/main" id="{DB955C9F-8DA3-E056-CA12-8C868AF2E924}"/>
              </a:ext>
            </a:extLst>
          </p:cNvPr>
          <p:cNvPicPr>
            <a:picLocks noChangeAspect="1" noChangeArrowheads="1"/>
          </p:cNvPicPr>
          <p:nvPr/>
        </p:nvPicPr>
        <p:blipFill>
          <a:blip r:embed="rId3"/>
          <a:srcRect l="10682" r="10682"/>
          <a:stretch/>
        </p:blipFill>
        <p:spPr bwMode="auto">
          <a:xfrm rot="5400000">
            <a:off x="916152" y="947425"/>
            <a:ext cx="4679812" cy="4906732"/>
          </a:xfrm>
          <a:custGeom>
            <a:avLst/>
            <a:gdLst/>
            <a:ahLst/>
            <a:cxnLst/>
            <a:rect l="l" t="t" r="r" b="b"/>
            <a:pathLst>
              <a:path w="4906732" h="4679812">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82C2D486-D099-46DF-B7EF-A28E89F58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692" y="1060885"/>
            <a:ext cx="4906732" cy="4679812"/>
          </a:xfrm>
          <a:custGeom>
            <a:avLst/>
            <a:gdLst>
              <a:gd name="connsiteX0" fmla="*/ 2823706 w 4906732"/>
              <a:gd name="connsiteY0" fmla="*/ 125909 h 4679812"/>
              <a:gd name="connsiteX1" fmla="*/ 1850428 w 4906732"/>
              <a:gd name="connsiteY1" fmla="*/ 315565 h 4679812"/>
              <a:gd name="connsiteX2" fmla="*/ 985777 w 4906732"/>
              <a:gd name="connsiteY2" fmla="*/ 836564 h 4679812"/>
              <a:gd name="connsiteX3" fmla="*/ 387723 w 4906732"/>
              <a:gd name="connsiteY3" fmla="*/ 1587831 h 4679812"/>
              <a:gd name="connsiteX4" fmla="*/ 170864 w 4906732"/>
              <a:gd name="connsiteY4" fmla="*/ 2462142 h 4679812"/>
              <a:gd name="connsiteX5" fmla="*/ 529776 w 4906732"/>
              <a:gd name="connsiteY5" fmla="*/ 3273973 h 4679812"/>
              <a:gd name="connsiteX6" fmla="*/ 710624 w 4906732"/>
              <a:gd name="connsiteY6" fmla="*/ 3531652 h 4679812"/>
              <a:gd name="connsiteX7" fmla="*/ 2407596 w 4906732"/>
              <a:gd name="connsiteY7" fmla="*/ 4538883 h 4679812"/>
              <a:gd name="connsiteX8" fmla="*/ 3695819 w 4906732"/>
              <a:gd name="connsiteY8" fmla="*/ 3919227 h 4679812"/>
              <a:gd name="connsiteX9" fmla="*/ 3852594 w 4906732"/>
              <a:gd name="connsiteY9" fmla="*/ 3796182 h 4679812"/>
              <a:gd name="connsiteX10" fmla="*/ 4565642 w 4906732"/>
              <a:gd name="connsiteY10" fmla="*/ 3152944 h 4679812"/>
              <a:gd name="connsiteX11" fmla="*/ 4806474 w 4906732"/>
              <a:gd name="connsiteY11" fmla="*/ 2462142 h 4679812"/>
              <a:gd name="connsiteX12" fmla="*/ 4265818 w 4906732"/>
              <a:gd name="connsiteY12" fmla="*/ 777712 h 4679812"/>
              <a:gd name="connsiteX13" fmla="*/ 3657619 w 4906732"/>
              <a:gd name="connsiteY13" fmla="*/ 302163 h 4679812"/>
              <a:gd name="connsiteX14" fmla="*/ 2823706 w 4906732"/>
              <a:gd name="connsiteY14" fmla="*/ 125909 h 4679812"/>
              <a:gd name="connsiteX15" fmla="*/ 2807999 w 4906732"/>
              <a:gd name="connsiteY15" fmla="*/ 0 h 4679812"/>
              <a:gd name="connsiteX16" fmla="*/ 3690684 w 4906732"/>
              <a:gd name="connsiteY16" fmla="*/ 186911 h 4679812"/>
              <a:gd name="connsiteX17" fmla="*/ 4334455 w 4906732"/>
              <a:gd name="connsiteY17" fmla="*/ 691216 h 4679812"/>
              <a:gd name="connsiteX18" fmla="*/ 4906732 w 4906732"/>
              <a:gd name="connsiteY18" fmla="*/ 2477497 h 4679812"/>
              <a:gd name="connsiteX19" fmla="*/ 4651814 w 4906732"/>
              <a:gd name="connsiteY19" fmla="*/ 3210070 h 4679812"/>
              <a:gd name="connsiteX20" fmla="*/ 3897062 w 4906732"/>
              <a:gd name="connsiteY20" fmla="*/ 3892202 h 4679812"/>
              <a:gd name="connsiteX21" fmla="*/ 3731118 w 4906732"/>
              <a:gd name="connsiteY21" fmla="*/ 4022687 h 4679812"/>
              <a:gd name="connsiteX22" fmla="*/ 2367551 w 4906732"/>
              <a:gd name="connsiteY22" fmla="*/ 4679812 h 4679812"/>
              <a:gd name="connsiteX23" fmla="*/ 571329 w 4906732"/>
              <a:gd name="connsiteY23" fmla="*/ 3611676 h 4679812"/>
              <a:gd name="connsiteX24" fmla="*/ 379904 w 4906732"/>
              <a:gd name="connsiteY24" fmla="*/ 3338417 h 4679812"/>
              <a:gd name="connsiteX25" fmla="*/ 0 w 4906732"/>
              <a:gd name="connsiteY25" fmla="*/ 2477497 h 4679812"/>
              <a:gd name="connsiteX26" fmla="*/ 229543 w 4906732"/>
              <a:gd name="connsiteY26" fmla="*/ 1550320 h 4679812"/>
              <a:gd name="connsiteX27" fmla="*/ 862575 w 4906732"/>
              <a:gd name="connsiteY27" fmla="*/ 753626 h 4679812"/>
              <a:gd name="connsiteX28" fmla="*/ 1777796 w 4906732"/>
              <a:gd name="connsiteY28" fmla="*/ 201123 h 4679812"/>
              <a:gd name="connsiteX29" fmla="*/ 2807999 w 4906732"/>
              <a:gd name="connsiteY29" fmla="*/ 0 h 46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06732" h="4679812">
                <a:moveTo>
                  <a:pt x="2823706" y="125909"/>
                </a:moveTo>
                <a:cubicBezTo>
                  <a:pt x="2500507" y="125909"/>
                  <a:pt x="2172931" y="189700"/>
                  <a:pt x="1850428" y="315565"/>
                </a:cubicBezTo>
                <a:cubicBezTo>
                  <a:pt x="1536380" y="437905"/>
                  <a:pt x="1237454" y="618087"/>
                  <a:pt x="985777" y="836564"/>
                </a:cubicBezTo>
                <a:cubicBezTo>
                  <a:pt x="729724" y="1058771"/>
                  <a:pt x="528483" y="1311610"/>
                  <a:pt x="387723" y="1587831"/>
                </a:cubicBezTo>
                <a:cubicBezTo>
                  <a:pt x="243879" y="1870198"/>
                  <a:pt x="170864" y="2164358"/>
                  <a:pt x="170864" y="2462142"/>
                </a:cubicBezTo>
                <a:cubicBezTo>
                  <a:pt x="170864" y="2762044"/>
                  <a:pt x="287351" y="2937188"/>
                  <a:pt x="529776" y="3273973"/>
                </a:cubicBezTo>
                <a:cubicBezTo>
                  <a:pt x="588268" y="3355198"/>
                  <a:pt x="648751" y="3439241"/>
                  <a:pt x="710624" y="3531652"/>
                </a:cubicBezTo>
                <a:cubicBezTo>
                  <a:pt x="1183438" y="4237671"/>
                  <a:pt x="1690966" y="4538883"/>
                  <a:pt x="2407596" y="4538883"/>
                </a:cubicBezTo>
                <a:cubicBezTo>
                  <a:pt x="2877921" y="4538883"/>
                  <a:pt x="3223006" y="4293500"/>
                  <a:pt x="3695819" y="3919227"/>
                </a:cubicBezTo>
                <a:cubicBezTo>
                  <a:pt x="3748639" y="3877407"/>
                  <a:pt x="3801462" y="3836089"/>
                  <a:pt x="3852594" y="3796182"/>
                </a:cubicBezTo>
                <a:cubicBezTo>
                  <a:pt x="4129735" y="3579621"/>
                  <a:pt x="4391458" y="3375051"/>
                  <a:pt x="4565642" y="3152944"/>
                </a:cubicBezTo>
                <a:cubicBezTo>
                  <a:pt x="4732166" y="2940616"/>
                  <a:pt x="4806474" y="2727581"/>
                  <a:pt x="4806474" y="2462142"/>
                </a:cubicBezTo>
                <a:cubicBezTo>
                  <a:pt x="4806474" y="1796834"/>
                  <a:pt x="4614485" y="1198642"/>
                  <a:pt x="4265818" y="777712"/>
                </a:cubicBezTo>
                <a:cubicBezTo>
                  <a:pt x="4095218" y="571832"/>
                  <a:pt x="3890594" y="411804"/>
                  <a:pt x="3657619" y="302163"/>
                </a:cubicBezTo>
                <a:cubicBezTo>
                  <a:pt x="3409027" y="185265"/>
                  <a:pt x="3128504" y="125909"/>
                  <a:pt x="2823706" y="125909"/>
                </a:cubicBezTo>
                <a:close/>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a:solidFill>
            <a:srgbClr val="FFFFFF">
              <a:alpha val="5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C0584672-EDC7-B0D4-8F3D-8D4F59380051}"/>
              </a:ext>
            </a:extLst>
          </p:cNvPr>
          <p:cNvSpPr txBox="1"/>
          <p:nvPr/>
        </p:nvSpPr>
        <p:spPr>
          <a:xfrm>
            <a:off x="6306238" y="2579428"/>
            <a:ext cx="4547499" cy="33848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Every single trip (i.e car on and off)</a:t>
            </a:r>
          </a:p>
          <a:p>
            <a:pPr indent="-228600">
              <a:lnSpc>
                <a:spcPct val="90000"/>
              </a:lnSpc>
              <a:spcAft>
                <a:spcPts val="600"/>
              </a:spcAft>
              <a:buFont typeface="Arial" panose="020B0604020202020204" pitchFamily="34" charset="0"/>
              <a:buChar char="•"/>
            </a:pPr>
            <a:r>
              <a:rPr lang="en-US" sz="2000"/>
              <a:t>Wifi/Cell Service to report</a:t>
            </a:r>
          </a:p>
          <a:p>
            <a:pPr indent="-228600">
              <a:lnSpc>
                <a:spcPct val="90000"/>
              </a:lnSpc>
              <a:spcAft>
                <a:spcPts val="600"/>
              </a:spcAft>
              <a:buFont typeface="Arial" panose="020B0604020202020204" pitchFamily="34" charset="0"/>
              <a:buChar char="•"/>
            </a:pPr>
            <a:r>
              <a:rPr lang="en-US" sz="2000"/>
              <a:t>Collected data like:</a:t>
            </a:r>
          </a:p>
          <a:p>
            <a:pPr indent="-228600">
              <a:lnSpc>
                <a:spcPct val="90000"/>
              </a:lnSpc>
              <a:spcAft>
                <a:spcPts val="600"/>
              </a:spcAft>
              <a:buFont typeface="Arial" panose="020B0604020202020204" pitchFamily="34" charset="0"/>
              <a:buChar char="•"/>
            </a:pPr>
            <a:r>
              <a:rPr lang="en-US" sz="2000"/>
              <a:t>	outside temperature</a:t>
            </a:r>
          </a:p>
          <a:p>
            <a:pPr indent="-228600">
              <a:lnSpc>
                <a:spcPct val="90000"/>
              </a:lnSpc>
              <a:spcAft>
                <a:spcPts val="600"/>
              </a:spcAft>
              <a:buFont typeface="Arial" panose="020B0604020202020204" pitchFamily="34" charset="0"/>
              <a:buChar char="•"/>
            </a:pPr>
            <a:r>
              <a:rPr lang="en-US" sz="2000"/>
              <a:t>	electricity used</a:t>
            </a:r>
          </a:p>
          <a:p>
            <a:pPr indent="-228600">
              <a:lnSpc>
                <a:spcPct val="90000"/>
              </a:lnSpc>
              <a:spcAft>
                <a:spcPts val="600"/>
              </a:spcAft>
              <a:buFont typeface="Arial" panose="020B0604020202020204" pitchFamily="34" charset="0"/>
              <a:buChar char="•"/>
            </a:pPr>
            <a:r>
              <a:rPr lang="en-US" sz="2000"/>
              <a:t>	Effeciency</a:t>
            </a:r>
          </a:p>
          <a:p>
            <a:pPr indent="-228600">
              <a:lnSpc>
                <a:spcPct val="90000"/>
              </a:lnSpc>
              <a:spcAft>
                <a:spcPts val="600"/>
              </a:spcAft>
              <a:buFont typeface="Arial" panose="020B0604020202020204" pitchFamily="34" charset="0"/>
              <a:buChar char="•"/>
            </a:pPr>
            <a:r>
              <a:rPr lang="en-US" sz="2000"/>
              <a:t>	start time</a:t>
            </a:r>
          </a:p>
          <a:p>
            <a:pPr indent="-228600">
              <a:lnSpc>
                <a:spcPct val="90000"/>
              </a:lnSpc>
              <a:spcAft>
                <a:spcPts val="600"/>
              </a:spcAft>
              <a:buFont typeface="Arial" panose="020B0604020202020204" pitchFamily="34" charset="0"/>
              <a:buChar char="•"/>
            </a:pPr>
            <a:r>
              <a:rPr lang="en-US" sz="2000"/>
              <a:t>	end time, </a:t>
            </a:r>
          </a:p>
          <a:p>
            <a:pPr indent="-228600">
              <a:lnSpc>
                <a:spcPct val="90000"/>
              </a:lnSpc>
              <a:spcAft>
                <a:spcPts val="600"/>
              </a:spcAft>
              <a:buFont typeface="Arial" panose="020B0604020202020204" pitchFamily="34" charset="0"/>
              <a:buChar char="•"/>
            </a:pPr>
            <a:r>
              <a:rPr lang="en-US" sz="2000"/>
              <a:t>	etc</a:t>
            </a:r>
          </a:p>
          <a:p>
            <a:pPr indent="-228600">
              <a:lnSpc>
                <a:spcPct val="90000"/>
              </a:lnSpc>
              <a:spcAft>
                <a:spcPts val="600"/>
              </a:spcAft>
              <a:buFont typeface="Arial" panose="020B0604020202020204" pitchFamily="34" charset="0"/>
              <a:buChar char="•"/>
            </a:pPr>
            <a:endParaRPr lang="en-US" sz="2000"/>
          </a:p>
        </p:txBody>
      </p:sp>
      <p:sp>
        <p:nvSpPr>
          <p:cNvPr id="4" name="TextBox 3">
            <a:extLst>
              <a:ext uri="{FF2B5EF4-FFF2-40B4-BE49-F238E27FC236}">
                <a16:creationId xmlns:a16="http://schemas.microsoft.com/office/drawing/2014/main" id="{854E57D9-E1A9-2A05-ED74-8984FDB67E92}"/>
              </a:ext>
            </a:extLst>
          </p:cNvPr>
          <p:cNvSpPr txBox="1"/>
          <p:nvPr/>
        </p:nvSpPr>
        <p:spPr>
          <a:xfrm>
            <a:off x="5688106" y="6010835"/>
            <a:ext cx="1015214" cy="369332"/>
          </a:xfrm>
          <a:prstGeom prst="rect">
            <a:avLst/>
          </a:prstGeom>
          <a:noFill/>
        </p:spPr>
        <p:txBody>
          <a:bodyPr wrap="none" rtlCol="0">
            <a:spAutoFit/>
          </a:bodyPr>
          <a:lstStyle/>
          <a:p>
            <a:r>
              <a:rPr lang="en-US" dirty="0"/>
              <a:t>NOT GPS</a:t>
            </a:r>
          </a:p>
        </p:txBody>
      </p:sp>
    </p:spTree>
    <p:extLst>
      <p:ext uri="{BB962C8B-B14F-4D97-AF65-F5344CB8AC3E}">
        <p14:creationId xmlns:p14="http://schemas.microsoft.com/office/powerpoint/2010/main" val="887520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C6690-5B21-58A8-7483-E61F9AB8A33D}"/>
              </a:ext>
            </a:extLst>
          </p:cNvPr>
          <p:cNvSpPr txBox="1"/>
          <p:nvPr/>
        </p:nvSpPr>
        <p:spPr>
          <a:xfrm>
            <a:off x="5610803" y="300542"/>
            <a:ext cx="1965859" cy="646331"/>
          </a:xfrm>
          <a:prstGeom prst="rect">
            <a:avLst/>
          </a:prstGeom>
          <a:noFill/>
        </p:spPr>
        <p:txBody>
          <a:bodyPr wrap="none" rtlCol="0">
            <a:spAutoFit/>
          </a:bodyPr>
          <a:lstStyle/>
          <a:p>
            <a:r>
              <a:rPr lang="en-US" dirty="0"/>
              <a:t>About the Data Set</a:t>
            </a:r>
          </a:p>
          <a:p>
            <a:endParaRPr lang="en-US" dirty="0"/>
          </a:p>
        </p:txBody>
      </p:sp>
      <p:sp>
        <p:nvSpPr>
          <p:cNvPr id="4" name="TextBox 3">
            <a:extLst>
              <a:ext uri="{FF2B5EF4-FFF2-40B4-BE49-F238E27FC236}">
                <a16:creationId xmlns:a16="http://schemas.microsoft.com/office/drawing/2014/main" id="{29D30B82-9FAF-4F71-463E-729D5BBEBFFC}"/>
              </a:ext>
            </a:extLst>
          </p:cNvPr>
          <p:cNvSpPr txBox="1"/>
          <p:nvPr/>
        </p:nvSpPr>
        <p:spPr>
          <a:xfrm>
            <a:off x="353616" y="3015090"/>
            <a:ext cx="4076052" cy="369332"/>
          </a:xfrm>
          <a:prstGeom prst="rect">
            <a:avLst/>
          </a:prstGeom>
          <a:noFill/>
        </p:spPr>
        <p:txBody>
          <a:bodyPr wrap="none" rtlCol="0">
            <a:spAutoFit/>
          </a:bodyPr>
          <a:lstStyle/>
          <a:p>
            <a:r>
              <a:rPr lang="en-US" dirty="0"/>
              <a:t>Outside Temperature range from 23-100F</a:t>
            </a:r>
          </a:p>
        </p:txBody>
      </p:sp>
      <p:sp>
        <p:nvSpPr>
          <p:cNvPr id="6" name="TextBox 5">
            <a:extLst>
              <a:ext uri="{FF2B5EF4-FFF2-40B4-BE49-F238E27FC236}">
                <a16:creationId xmlns:a16="http://schemas.microsoft.com/office/drawing/2014/main" id="{BF9F41C9-FAD8-6BC4-8E08-91493E1D59A4}"/>
              </a:ext>
            </a:extLst>
          </p:cNvPr>
          <p:cNvSpPr txBox="1"/>
          <p:nvPr/>
        </p:nvSpPr>
        <p:spPr>
          <a:xfrm>
            <a:off x="353616" y="1256194"/>
            <a:ext cx="8041047" cy="369332"/>
          </a:xfrm>
          <a:prstGeom prst="rect">
            <a:avLst/>
          </a:prstGeom>
          <a:noFill/>
        </p:spPr>
        <p:txBody>
          <a:bodyPr wrap="none" rtlCol="0">
            <a:spAutoFit/>
          </a:bodyPr>
          <a:lstStyle/>
          <a:p>
            <a:r>
              <a:rPr lang="en-US" dirty="0"/>
              <a:t>Mostly around Westchester Area/NYC, with long trips to Western NY, Philly, DC. Etc. </a:t>
            </a:r>
          </a:p>
        </p:txBody>
      </p:sp>
      <p:sp>
        <p:nvSpPr>
          <p:cNvPr id="12" name="TextBox 11">
            <a:extLst>
              <a:ext uri="{FF2B5EF4-FFF2-40B4-BE49-F238E27FC236}">
                <a16:creationId xmlns:a16="http://schemas.microsoft.com/office/drawing/2014/main" id="{2661929A-F4C8-9ECD-EDF3-5A262F0C1AF6}"/>
              </a:ext>
            </a:extLst>
          </p:cNvPr>
          <p:cNvSpPr txBox="1"/>
          <p:nvPr/>
        </p:nvSpPr>
        <p:spPr>
          <a:xfrm>
            <a:off x="2003611" y="4961965"/>
            <a:ext cx="5339154" cy="646331"/>
          </a:xfrm>
          <a:prstGeom prst="rect">
            <a:avLst/>
          </a:prstGeom>
          <a:noFill/>
        </p:spPr>
        <p:txBody>
          <a:bodyPr wrap="none" rtlCol="0">
            <a:spAutoFit/>
          </a:bodyPr>
          <a:lstStyle/>
          <a:p>
            <a:r>
              <a:rPr lang="en-US" dirty="0"/>
              <a:t>After analyzing the dataset, I was able to address these</a:t>
            </a:r>
          </a:p>
          <a:p>
            <a:r>
              <a:rPr lang="en-US" dirty="0"/>
              <a:t> myths with more confidence</a:t>
            </a:r>
          </a:p>
        </p:txBody>
      </p:sp>
      <p:pic>
        <p:nvPicPr>
          <p:cNvPr id="2050" name="Picture 2" descr="Five Electrifying MythBusters Episodes | BLUECOLLAR">
            <a:extLst>
              <a:ext uri="{FF2B5EF4-FFF2-40B4-BE49-F238E27FC236}">
                <a16:creationId xmlns:a16="http://schemas.microsoft.com/office/drawing/2014/main" id="{2AEEC4D9-67E3-6962-6BDC-77AF3AC69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6862" y="371788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CDCB54C-48F6-D020-3B06-EFD6D5C954F3}"/>
              </a:ext>
            </a:extLst>
          </p:cNvPr>
          <p:cNvSpPr txBox="1"/>
          <p:nvPr/>
        </p:nvSpPr>
        <p:spPr>
          <a:xfrm>
            <a:off x="329956" y="1766310"/>
            <a:ext cx="3129318" cy="369332"/>
          </a:xfrm>
          <a:prstGeom prst="rect">
            <a:avLst/>
          </a:prstGeom>
          <a:noFill/>
        </p:spPr>
        <p:txBody>
          <a:bodyPr wrap="none" rtlCol="0">
            <a:spAutoFit/>
          </a:bodyPr>
          <a:lstStyle/>
          <a:p>
            <a:r>
              <a:rPr lang="en-US" dirty="0"/>
              <a:t>Date range 2/24/22 – 12/17/22</a:t>
            </a:r>
          </a:p>
        </p:txBody>
      </p:sp>
      <p:pic>
        <p:nvPicPr>
          <p:cNvPr id="14" name="Picture 13">
            <a:extLst>
              <a:ext uri="{FF2B5EF4-FFF2-40B4-BE49-F238E27FC236}">
                <a16:creationId xmlns:a16="http://schemas.microsoft.com/office/drawing/2014/main" id="{7928D32F-A475-9D0B-6294-4D16EF3E69FC}"/>
              </a:ext>
            </a:extLst>
          </p:cNvPr>
          <p:cNvPicPr>
            <a:picLocks noChangeAspect="1"/>
          </p:cNvPicPr>
          <p:nvPr/>
        </p:nvPicPr>
        <p:blipFill>
          <a:blip r:embed="rId3"/>
          <a:stretch>
            <a:fillRect/>
          </a:stretch>
        </p:blipFill>
        <p:spPr>
          <a:xfrm>
            <a:off x="971027" y="3693744"/>
            <a:ext cx="7144288" cy="1188143"/>
          </a:xfrm>
          <a:prstGeom prst="rect">
            <a:avLst/>
          </a:prstGeom>
        </p:spPr>
      </p:pic>
      <p:sp>
        <p:nvSpPr>
          <p:cNvPr id="15" name="TextBox 14">
            <a:extLst>
              <a:ext uri="{FF2B5EF4-FFF2-40B4-BE49-F238E27FC236}">
                <a16:creationId xmlns:a16="http://schemas.microsoft.com/office/drawing/2014/main" id="{62D35806-3BE2-9E9A-401A-3F5D6E3C5D95}"/>
              </a:ext>
            </a:extLst>
          </p:cNvPr>
          <p:cNvSpPr txBox="1"/>
          <p:nvPr/>
        </p:nvSpPr>
        <p:spPr>
          <a:xfrm>
            <a:off x="353616" y="2091760"/>
            <a:ext cx="4733925" cy="646331"/>
          </a:xfrm>
          <a:prstGeom prst="rect">
            <a:avLst/>
          </a:prstGeom>
          <a:noFill/>
        </p:spPr>
        <p:txBody>
          <a:bodyPr wrap="none" rtlCol="0">
            <a:spAutoFit/>
          </a:bodyPr>
          <a:lstStyle/>
          <a:p>
            <a:r>
              <a:rPr lang="en-US" dirty="0"/>
              <a:t>Frequent driver: 1092 trips,296 days , 3.69 trips  </a:t>
            </a:r>
          </a:p>
          <a:p>
            <a:r>
              <a:rPr lang="en-US" dirty="0"/>
              <a:t>totaling 17,400 miles , </a:t>
            </a:r>
          </a:p>
        </p:txBody>
      </p:sp>
      <p:sp>
        <p:nvSpPr>
          <p:cNvPr id="16" name="TextBox 15">
            <a:extLst>
              <a:ext uri="{FF2B5EF4-FFF2-40B4-BE49-F238E27FC236}">
                <a16:creationId xmlns:a16="http://schemas.microsoft.com/office/drawing/2014/main" id="{E61FF0A9-5CE0-44D1-B443-178DFF1D7849}"/>
              </a:ext>
            </a:extLst>
          </p:cNvPr>
          <p:cNvSpPr txBox="1"/>
          <p:nvPr/>
        </p:nvSpPr>
        <p:spPr>
          <a:xfrm>
            <a:off x="8138975" y="2090172"/>
            <a:ext cx="4186018" cy="1754326"/>
          </a:xfrm>
          <a:prstGeom prst="rect">
            <a:avLst/>
          </a:prstGeom>
          <a:noFill/>
        </p:spPr>
        <p:txBody>
          <a:bodyPr wrap="none" rtlCol="0">
            <a:spAutoFit/>
          </a:bodyPr>
          <a:lstStyle/>
          <a:p>
            <a:r>
              <a:rPr lang="en-US" dirty="0"/>
              <a:t>So in case you were </a:t>
            </a:r>
          </a:p>
          <a:p>
            <a:r>
              <a:rPr lang="en-US" dirty="0"/>
              <a:t>Worried “no no, I drive too much</a:t>
            </a:r>
          </a:p>
          <a:p>
            <a:r>
              <a:rPr lang="en-US" dirty="0"/>
              <a:t>For an </a:t>
            </a:r>
            <a:r>
              <a:rPr lang="en-US" dirty="0" err="1"/>
              <a:t>ev</a:t>
            </a:r>
            <a:r>
              <a:rPr lang="en-US" dirty="0"/>
              <a:t> to be practical for me”</a:t>
            </a:r>
          </a:p>
          <a:p>
            <a:endParaRPr lang="en-US" dirty="0"/>
          </a:p>
          <a:p>
            <a:r>
              <a:rPr lang="en-US" dirty="0"/>
              <a:t>Don’t worry I drive more than the average </a:t>
            </a:r>
          </a:p>
          <a:p>
            <a:r>
              <a:rPr lang="en-US" dirty="0"/>
              <a:t>US driver</a:t>
            </a:r>
          </a:p>
        </p:txBody>
      </p:sp>
      <p:sp>
        <p:nvSpPr>
          <p:cNvPr id="17" name="TextBox 16">
            <a:extLst>
              <a:ext uri="{FF2B5EF4-FFF2-40B4-BE49-F238E27FC236}">
                <a16:creationId xmlns:a16="http://schemas.microsoft.com/office/drawing/2014/main" id="{75C8CEDD-1381-C8B9-678C-02CCE4283E62}"/>
              </a:ext>
            </a:extLst>
          </p:cNvPr>
          <p:cNvSpPr txBox="1"/>
          <p:nvPr/>
        </p:nvSpPr>
        <p:spPr>
          <a:xfrm>
            <a:off x="5258943" y="1685805"/>
            <a:ext cx="2669577" cy="1915909"/>
          </a:xfrm>
          <a:prstGeom prst="rect">
            <a:avLst/>
          </a:prstGeom>
          <a:noFill/>
        </p:spPr>
        <p:txBody>
          <a:bodyPr wrap="square" rtlCol="0">
            <a:spAutoFit/>
          </a:bodyPr>
          <a:lstStyle/>
          <a:p>
            <a:r>
              <a:rPr lang="en-US" dirty="0"/>
              <a:t>Average American drives 36.9 miles per day * </a:t>
            </a:r>
          </a:p>
          <a:p>
            <a:endParaRPr lang="en-US" dirty="0"/>
          </a:p>
          <a:p>
            <a:r>
              <a:rPr lang="en-US" dirty="0"/>
              <a:t>I drive an avg of 67.4 mi per day</a:t>
            </a:r>
          </a:p>
          <a:p>
            <a:endParaRPr lang="en-US" dirty="0"/>
          </a:p>
          <a:p>
            <a:r>
              <a:rPr lang="en-US" sz="1050" dirty="0"/>
              <a:t>*</a:t>
            </a:r>
            <a:r>
              <a:rPr lang="en-US" sz="1050" dirty="0">
                <a:hlinkClick r:id="rId4"/>
              </a:rPr>
              <a:t>US Federal Highway Administration</a:t>
            </a:r>
            <a:endParaRPr lang="en-US" sz="1050" dirty="0"/>
          </a:p>
        </p:txBody>
      </p:sp>
    </p:spTree>
    <p:extLst>
      <p:ext uri="{BB962C8B-B14F-4D97-AF65-F5344CB8AC3E}">
        <p14:creationId xmlns:p14="http://schemas.microsoft.com/office/powerpoint/2010/main" val="678833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6CCF1-CC94-D947-1659-6E7D7BFE1884}"/>
              </a:ext>
            </a:extLst>
          </p:cNvPr>
          <p:cNvSpPr txBox="1"/>
          <p:nvPr/>
        </p:nvSpPr>
        <p:spPr>
          <a:xfrm>
            <a:off x="3637510" y="1210235"/>
            <a:ext cx="6502036" cy="646331"/>
          </a:xfrm>
          <a:prstGeom prst="rect">
            <a:avLst/>
          </a:prstGeom>
          <a:noFill/>
        </p:spPr>
        <p:txBody>
          <a:bodyPr wrap="none" rtlCol="0">
            <a:spAutoFit/>
          </a:bodyPr>
          <a:lstStyle/>
          <a:p>
            <a:r>
              <a:rPr lang="en-US" dirty="0"/>
              <a:t>I analyzed each of the variables, and was able to find some answers</a:t>
            </a:r>
          </a:p>
          <a:p>
            <a:r>
              <a:rPr lang="en-US" dirty="0"/>
              <a:t>To these myths found some insights along the way. </a:t>
            </a:r>
          </a:p>
        </p:txBody>
      </p:sp>
      <p:sp>
        <p:nvSpPr>
          <p:cNvPr id="6" name="TextBox 5">
            <a:extLst>
              <a:ext uri="{FF2B5EF4-FFF2-40B4-BE49-F238E27FC236}">
                <a16:creationId xmlns:a16="http://schemas.microsoft.com/office/drawing/2014/main" id="{4ACBACFD-8C94-B6EF-0848-C11297C68BF4}"/>
              </a:ext>
            </a:extLst>
          </p:cNvPr>
          <p:cNvSpPr txBox="1"/>
          <p:nvPr/>
        </p:nvSpPr>
        <p:spPr>
          <a:xfrm>
            <a:off x="3388659" y="2810435"/>
            <a:ext cx="6196505" cy="369332"/>
          </a:xfrm>
          <a:prstGeom prst="rect">
            <a:avLst/>
          </a:prstGeom>
          <a:noFill/>
        </p:spPr>
        <p:txBody>
          <a:bodyPr wrap="none" rtlCol="0">
            <a:spAutoFit/>
          </a:bodyPr>
          <a:lstStyle/>
          <a:p>
            <a:r>
              <a:rPr lang="en-US" dirty="0"/>
              <a:t>So… MYTH 1: EV’s Can’t drive very far and I’ll run out of battery. </a:t>
            </a:r>
          </a:p>
        </p:txBody>
      </p:sp>
    </p:spTree>
    <p:extLst>
      <p:ext uri="{BB962C8B-B14F-4D97-AF65-F5344CB8AC3E}">
        <p14:creationId xmlns:p14="http://schemas.microsoft.com/office/powerpoint/2010/main" val="3236258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926C0C-5AB4-83C4-2A84-0FBE0CDF5D7C}"/>
              </a:ext>
            </a:extLst>
          </p:cNvPr>
          <p:cNvSpPr txBox="1"/>
          <p:nvPr/>
        </p:nvSpPr>
        <p:spPr>
          <a:xfrm>
            <a:off x="188259" y="2790728"/>
            <a:ext cx="2981907" cy="369332"/>
          </a:xfrm>
          <a:prstGeom prst="rect">
            <a:avLst/>
          </a:prstGeom>
          <a:noFill/>
        </p:spPr>
        <p:txBody>
          <a:bodyPr wrap="none" rtlCol="0">
            <a:spAutoFit/>
          </a:bodyPr>
          <a:lstStyle/>
          <a:p>
            <a:r>
              <a:rPr lang="en-US" dirty="0"/>
              <a:t>Ended trip with 5% only twice</a:t>
            </a:r>
          </a:p>
        </p:txBody>
      </p:sp>
      <p:sp>
        <p:nvSpPr>
          <p:cNvPr id="4" name="TextBox 3">
            <a:extLst>
              <a:ext uri="{FF2B5EF4-FFF2-40B4-BE49-F238E27FC236}">
                <a16:creationId xmlns:a16="http://schemas.microsoft.com/office/drawing/2014/main" id="{6B1FFA64-8009-D02F-6AC1-F9C5CE527DFA}"/>
              </a:ext>
            </a:extLst>
          </p:cNvPr>
          <p:cNvSpPr txBox="1"/>
          <p:nvPr/>
        </p:nvSpPr>
        <p:spPr>
          <a:xfrm>
            <a:off x="188259" y="1313400"/>
            <a:ext cx="6185027" cy="1477328"/>
          </a:xfrm>
          <a:prstGeom prst="rect">
            <a:avLst/>
          </a:prstGeom>
          <a:noFill/>
        </p:spPr>
        <p:txBody>
          <a:bodyPr wrap="none" rtlCol="0">
            <a:spAutoFit/>
          </a:bodyPr>
          <a:lstStyle/>
          <a:p>
            <a:r>
              <a:rPr lang="en-US" dirty="0"/>
              <a:t>AVG of </a:t>
            </a:r>
            <a:r>
              <a:rPr lang="en-US" b="1" dirty="0"/>
              <a:t>73%</a:t>
            </a:r>
            <a:r>
              <a:rPr lang="en-US" dirty="0"/>
              <a:t> charge status</a:t>
            </a:r>
          </a:p>
          <a:p>
            <a:r>
              <a:rPr lang="en-US" dirty="0"/>
              <a:t>Meaning on average I would start a trip with </a:t>
            </a:r>
            <a:r>
              <a:rPr lang="en-US" b="1" dirty="0"/>
              <a:t>216 miles </a:t>
            </a:r>
            <a:r>
              <a:rPr lang="en-US" dirty="0"/>
              <a:t>of range </a:t>
            </a:r>
          </a:p>
          <a:p>
            <a:r>
              <a:rPr lang="en-US" dirty="0"/>
              <a:t>And on avg I would End every trip with </a:t>
            </a:r>
            <a:r>
              <a:rPr lang="en-US" b="1" dirty="0"/>
              <a:t>199 miles of range.</a:t>
            </a:r>
          </a:p>
          <a:p>
            <a:r>
              <a:rPr lang="en-US" dirty="0"/>
              <a:t>And this is for every trip. </a:t>
            </a:r>
          </a:p>
          <a:p>
            <a:endParaRPr lang="en-US" dirty="0"/>
          </a:p>
        </p:txBody>
      </p:sp>
      <p:sp>
        <p:nvSpPr>
          <p:cNvPr id="7" name="TextBox 6">
            <a:extLst>
              <a:ext uri="{FF2B5EF4-FFF2-40B4-BE49-F238E27FC236}">
                <a16:creationId xmlns:a16="http://schemas.microsoft.com/office/drawing/2014/main" id="{EB006425-1FC4-D756-546A-16E6913D21B8}"/>
              </a:ext>
            </a:extLst>
          </p:cNvPr>
          <p:cNvSpPr txBox="1"/>
          <p:nvPr/>
        </p:nvSpPr>
        <p:spPr>
          <a:xfrm>
            <a:off x="3243809" y="107576"/>
            <a:ext cx="5704382" cy="369332"/>
          </a:xfrm>
          <a:prstGeom prst="rect">
            <a:avLst/>
          </a:prstGeom>
          <a:noFill/>
        </p:spPr>
        <p:txBody>
          <a:bodyPr wrap="none" rtlCol="0">
            <a:spAutoFit/>
          </a:bodyPr>
          <a:lstStyle/>
          <a:p>
            <a:r>
              <a:rPr lang="en-US" dirty="0"/>
              <a:t>MYTH 1: EV’s Can’t drive very far and I’ll run out of battery.</a:t>
            </a:r>
          </a:p>
        </p:txBody>
      </p:sp>
      <p:pic>
        <p:nvPicPr>
          <p:cNvPr id="8" name="Picture 2" descr="Five Electrifying MythBusters Episodes | BLUECOLLAR">
            <a:extLst>
              <a:ext uri="{FF2B5EF4-FFF2-40B4-BE49-F238E27FC236}">
                <a16:creationId xmlns:a16="http://schemas.microsoft.com/office/drawing/2014/main" id="{E640142E-57F4-4BD1-D49E-78A76273E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37" b="38580"/>
          <a:stretch/>
        </p:blipFill>
        <p:spPr bwMode="auto">
          <a:xfrm>
            <a:off x="9118227" y="284185"/>
            <a:ext cx="2857500" cy="7395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67E0A8-B262-358B-5E04-AEEEB6A24EEC}"/>
              </a:ext>
            </a:extLst>
          </p:cNvPr>
          <p:cNvSpPr txBox="1"/>
          <p:nvPr/>
        </p:nvSpPr>
        <p:spPr>
          <a:xfrm>
            <a:off x="1788459" y="4316506"/>
            <a:ext cx="2784480" cy="369332"/>
          </a:xfrm>
          <a:prstGeom prst="rect">
            <a:avLst/>
          </a:prstGeom>
          <a:noFill/>
        </p:spPr>
        <p:txBody>
          <a:bodyPr wrap="none" rtlCol="0">
            <a:spAutoFit/>
          </a:bodyPr>
          <a:lstStyle/>
          <a:p>
            <a:r>
              <a:rPr lang="en-US" dirty="0"/>
              <a:t>I took </a:t>
            </a:r>
            <a:r>
              <a:rPr lang="en-US" b="1" dirty="0"/>
              <a:t>25 </a:t>
            </a:r>
            <a:r>
              <a:rPr lang="en-US" dirty="0"/>
              <a:t>trips</a:t>
            </a:r>
            <a:r>
              <a:rPr lang="en-US" b="1" dirty="0"/>
              <a:t> </a:t>
            </a:r>
            <a:r>
              <a:rPr lang="en-US" dirty="0"/>
              <a:t>over 90 miles</a:t>
            </a:r>
          </a:p>
        </p:txBody>
      </p:sp>
      <p:sp>
        <p:nvSpPr>
          <p:cNvPr id="10" name="TextBox 9">
            <a:extLst>
              <a:ext uri="{FF2B5EF4-FFF2-40B4-BE49-F238E27FC236}">
                <a16:creationId xmlns:a16="http://schemas.microsoft.com/office/drawing/2014/main" id="{868D6639-32E0-D6A2-21FA-D4CCF4B2DE85}"/>
              </a:ext>
            </a:extLst>
          </p:cNvPr>
          <p:cNvSpPr txBox="1"/>
          <p:nvPr/>
        </p:nvSpPr>
        <p:spPr>
          <a:xfrm>
            <a:off x="5150224" y="3482788"/>
            <a:ext cx="6660798" cy="646331"/>
          </a:xfrm>
          <a:prstGeom prst="rect">
            <a:avLst/>
          </a:prstGeom>
          <a:noFill/>
        </p:spPr>
        <p:txBody>
          <a:bodyPr wrap="none" rtlCol="0">
            <a:spAutoFit/>
          </a:bodyPr>
          <a:lstStyle/>
          <a:p>
            <a:r>
              <a:rPr lang="en-US" dirty="0"/>
              <a:t>My avg. trip was </a:t>
            </a:r>
            <a:r>
              <a:rPr lang="en-US" b="1" dirty="0"/>
              <a:t>15.9 </a:t>
            </a:r>
            <a:r>
              <a:rPr lang="en-US" dirty="0"/>
              <a:t>miles long.  And on average I drive 67.4 per day</a:t>
            </a:r>
          </a:p>
          <a:p>
            <a:r>
              <a:rPr lang="en-US" dirty="0"/>
              <a:t>And I’ve never run out of battery</a:t>
            </a:r>
          </a:p>
        </p:txBody>
      </p:sp>
      <p:sp>
        <p:nvSpPr>
          <p:cNvPr id="11" name="TextBox 10">
            <a:extLst>
              <a:ext uri="{FF2B5EF4-FFF2-40B4-BE49-F238E27FC236}">
                <a16:creationId xmlns:a16="http://schemas.microsoft.com/office/drawing/2014/main" id="{86BF6283-3526-3B35-04C0-D40A99557930}"/>
              </a:ext>
            </a:extLst>
          </p:cNvPr>
          <p:cNvSpPr txBox="1"/>
          <p:nvPr/>
        </p:nvSpPr>
        <p:spPr>
          <a:xfrm>
            <a:off x="8404412" y="1748118"/>
            <a:ext cx="2921826" cy="369332"/>
          </a:xfrm>
          <a:prstGeom prst="rect">
            <a:avLst/>
          </a:prstGeom>
          <a:noFill/>
        </p:spPr>
        <p:txBody>
          <a:bodyPr wrap="none" rtlCol="0">
            <a:spAutoFit/>
          </a:bodyPr>
          <a:lstStyle/>
          <a:p>
            <a:r>
              <a:rPr lang="en-US" dirty="0"/>
              <a:t>LONGEST single stint: 177 mi </a:t>
            </a:r>
          </a:p>
        </p:txBody>
      </p:sp>
      <p:sp>
        <p:nvSpPr>
          <p:cNvPr id="12" name="TextBox 11">
            <a:extLst>
              <a:ext uri="{FF2B5EF4-FFF2-40B4-BE49-F238E27FC236}">
                <a16:creationId xmlns:a16="http://schemas.microsoft.com/office/drawing/2014/main" id="{C96252D5-4768-FE38-A796-640EAA8A0FF0}"/>
              </a:ext>
            </a:extLst>
          </p:cNvPr>
          <p:cNvSpPr txBox="1"/>
          <p:nvPr/>
        </p:nvSpPr>
        <p:spPr>
          <a:xfrm>
            <a:off x="8404412" y="2117450"/>
            <a:ext cx="2471702" cy="369332"/>
          </a:xfrm>
          <a:prstGeom prst="rect">
            <a:avLst/>
          </a:prstGeom>
          <a:noFill/>
        </p:spPr>
        <p:txBody>
          <a:bodyPr wrap="none" rtlCol="0">
            <a:spAutoFit/>
          </a:bodyPr>
          <a:lstStyle/>
          <a:p>
            <a:r>
              <a:rPr lang="en-US" dirty="0"/>
              <a:t>Most mi per day: 351.69</a:t>
            </a:r>
          </a:p>
        </p:txBody>
      </p:sp>
    </p:spTree>
    <p:extLst>
      <p:ext uri="{BB962C8B-B14F-4D97-AF65-F5344CB8AC3E}">
        <p14:creationId xmlns:p14="http://schemas.microsoft.com/office/powerpoint/2010/main" val="97781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CDB8A4-97AC-41F9-935F-611445749025}"/>
              </a:ext>
            </a:extLst>
          </p:cNvPr>
          <p:cNvSpPr txBox="1"/>
          <p:nvPr/>
        </p:nvSpPr>
        <p:spPr>
          <a:xfrm>
            <a:off x="3266283" y="309282"/>
            <a:ext cx="5659434" cy="369332"/>
          </a:xfrm>
          <a:prstGeom prst="rect">
            <a:avLst/>
          </a:prstGeom>
          <a:noFill/>
        </p:spPr>
        <p:txBody>
          <a:bodyPr wrap="none" rtlCol="0">
            <a:spAutoFit/>
          </a:bodyPr>
          <a:lstStyle/>
          <a:p>
            <a:r>
              <a:rPr lang="en-US" dirty="0"/>
              <a:t>What Else did I find when looking into distance/efficiency?</a:t>
            </a:r>
          </a:p>
        </p:txBody>
      </p:sp>
      <p:sp>
        <p:nvSpPr>
          <p:cNvPr id="4" name="TextBox 3">
            <a:extLst>
              <a:ext uri="{FF2B5EF4-FFF2-40B4-BE49-F238E27FC236}">
                <a16:creationId xmlns:a16="http://schemas.microsoft.com/office/drawing/2014/main" id="{B8A3C50E-DAB0-0CF1-7EF9-ABB965945850}"/>
              </a:ext>
            </a:extLst>
          </p:cNvPr>
          <p:cNvSpPr txBox="1"/>
          <p:nvPr/>
        </p:nvSpPr>
        <p:spPr>
          <a:xfrm>
            <a:off x="3227294" y="1264024"/>
            <a:ext cx="7048533" cy="369332"/>
          </a:xfrm>
          <a:prstGeom prst="rect">
            <a:avLst/>
          </a:prstGeom>
          <a:noFill/>
        </p:spPr>
        <p:txBody>
          <a:bodyPr wrap="none" rtlCol="0">
            <a:spAutoFit/>
          </a:bodyPr>
          <a:lstStyle/>
          <a:p>
            <a:r>
              <a:rPr lang="en-US" dirty="0"/>
              <a:t>So an electric vehicle can handle a frequent driver, but how efficient is it?</a:t>
            </a:r>
          </a:p>
        </p:txBody>
      </p:sp>
      <p:sp>
        <p:nvSpPr>
          <p:cNvPr id="5" name="TextBox 4">
            <a:extLst>
              <a:ext uri="{FF2B5EF4-FFF2-40B4-BE49-F238E27FC236}">
                <a16:creationId xmlns:a16="http://schemas.microsoft.com/office/drawing/2014/main" id="{B31716E1-FE8C-E130-CA69-6004CCF70075}"/>
              </a:ext>
            </a:extLst>
          </p:cNvPr>
          <p:cNvSpPr txBox="1"/>
          <p:nvPr/>
        </p:nvSpPr>
        <p:spPr>
          <a:xfrm>
            <a:off x="2547011" y="2407023"/>
            <a:ext cx="8533746" cy="369332"/>
          </a:xfrm>
          <a:prstGeom prst="rect">
            <a:avLst/>
          </a:prstGeom>
          <a:noFill/>
        </p:spPr>
        <p:txBody>
          <a:bodyPr wrap="none" rtlCol="0">
            <a:spAutoFit/>
          </a:bodyPr>
          <a:lstStyle/>
          <a:p>
            <a:r>
              <a:rPr lang="en-US" dirty="0"/>
              <a:t>Does anything in particular influence that efficiency?--&gt; leads to temp influencing </a:t>
            </a:r>
            <a:r>
              <a:rPr lang="en-US" dirty="0" err="1"/>
              <a:t>mikWh</a:t>
            </a:r>
            <a:endParaRPr lang="en-US" dirty="0"/>
          </a:p>
        </p:txBody>
      </p:sp>
      <p:sp>
        <p:nvSpPr>
          <p:cNvPr id="6" name="TextBox 5">
            <a:extLst>
              <a:ext uri="{FF2B5EF4-FFF2-40B4-BE49-F238E27FC236}">
                <a16:creationId xmlns:a16="http://schemas.microsoft.com/office/drawing/2014/main" id="{01060083-4EBE-DB96-900A-DAEEC8B4B591}"/>
              </a:ext>
            </a:extLst>
          </p:cNvPr>
          <p:cNvSpPr txBox="1"/>
          <p:nvPr/>
        </p:nvSpPr>
        <p:spPr>
          <a:xfrm>
            <a:off x="4496331" y="1835523"/>
            <a:ext cx="4904804" cy="369332"/>
          </a:xfrm>
          <a:prstGeom prst="rect">
            <a:avLst/>
          </a:prstGeom>
          <a:noFill/>
        </p:spPr>
        <p:txBody>
          <a:bodyPr wrap="none" rtlCol="0">
            <a:spAutoFit/>
          </a:bodyPr>
          <a:lstStyle/>
          <a:p>
            <a:r>
              <a:rPr lang="en-US" dirty="0"/>
              <a:t>On all 1092 trips I </a:t>
            </a:r>
            <a:r>
              <a:rPr lang="en-US" dirty="0" err="1"/>
              <a:t>avg’d</a:t>
            </a:r>
            <a:r>
              <a:rPr lang="en-US" dirty="0"/>
              <a:t> 4.5 </a:t>
            </a:r>
            <a:r>
              <a:rPr lang="en-US" dirty="0" err="1"/>
              <a:t>mikWh</a:t>
            </a:r>
            <a:r>
              <a:rPr lang="en-US" dirty="0"/>
              <a:t> or 152 </a:t>
            </a:r>
            <a:r>
              <a:rPr lang="en-US" dirty="0" err="1"/>
              <a:t>MPGeq</a:t>
            </a:r>
            <a:r>
              <a:rPr lang="en-US" dirty="0"/>
              <a:t> </a:t>
            </a:r>
          </a:p>
        </p:txBody>
      </p:sp>
      <p:sp>
        <p:nvSpPr>
          <p:cNvPr id="8" name="TextBox 7">
            <a:extLst>
              <a:ext uri="{FF2B5EF4-FFF2-40B4-BE49-F238E27FC236}">
                <a16:creationId xmlns:a16="http://schemas.microsoft.com/office/drawing/2014/main" id="{20C5C2E3-C3CB-436B-DE80-B67E74AB931E}"/>
              </a:ext>
            </a:extLst>
          </p:cNvPr>
          <p:cNvSpPr txBox="1"/>
          <p:nvPr/>
        </p:nvSpPr>
        <p:spPr>
          <a:xfrm>
            <a:off x="4800600" y="3052482"/>
            <a:ext cx="4900316" cy="1200329"/>
          </a:xfrm>
          <a:prstGeom prst="rect">
            <a:avLst/>
          </a:prstGeom>
          <a:noFill/>
        </p:spPr>
        <p:txBody>
          <a:bodyPr wrap="none" rtlCol="0">
            <a:spAutoFit/>
          </a:bodyPr>
          <a:lstStyle/>
          <a:p>
            <a:r>
              <a:rPr lang="en-US" dirty="0"/>
              <a:t>Let’s </a:t>
            </a:r>
            <a:r>
              <a:rPr lang="en-US" dirty="0" err="1"/>
              <a:t>ecplore</a:t>
            </a:r>
            <a:r>
              <a:rPr lang="en-US" dirty="0"/>
              <a:t> some of the other data points to see!</a:t>
            </a:r>
          </a:p>
          <a:p>
            <a:r>
              <a:rPr lang="en-US" dirty="0"/>
              <a:t>-Distance</a:t>
            </a:r>
          </a:p>
          <a:p>
            <a:r>
              <a:rPr lang="en-US" dirty="0"/>
              <a:t>-Time of day</a:t>
            </a:r>
          </a:p>
          <a:p>
            <a:r>
              <a:rPr lang="en-US" dirty="0"/>
              <a:t>-Temperature</a:t>
            </a:r>
          </a:p>
        </p:txBody>
      </p:sp>
    </p:spTree>
    <p:extLst>
      <p:ext uri="{BB962C8B-B14F-4D97-AF65-F5344CB8AC3E}">
        <p14:creationId xmlns:p14="http://schemas.microsoft.com/office/powerpoint/2010/main" val="50893105"/>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1902</TotalTime>
  <Words>1154</Words>
  <Application>Microsoft Macintosh PowerPoint</Application>
  <PresentationFormat>Widescreen</PresentationFormat>
  <Paragraphs>116</Paragraphs>
  <Slides>29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Meiryo</vt:lpstr>
      <vt:lpstr>Arial</vt:lpstr>
      <vt:lpstr>Calibri</vt:lpstr>
      <vt:lpstr>Calibri Light</vt:lpstr>
      <vt:lpstr>Spenser Medium 0.94</vt:lpstr>
      <vt:lpstr>Office Theme 2013 - 2022</vt:lpstr>
      <vt:lpstr>Comparing Reality  to the Myths  of EV driving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Reality  to the Myths  of EV driving </dc:title>
  <dc:creator>Brian Ralston</dc:creator>
  <cp:lastModifiedBy>Brian Ralston</cp:lastModifiedBy>
  <cp:revision>4</cp:revision>
  <dcterms:created xsi:type="dcterms:W3CDTF">2022-12-18T00:20:18Z</dcterms:created>
  <dcterms:modified xsi:type="dcterms:W3CDTF">2022-12-21T04:38:32Z</dcterms:modified>
</cp:coreProperties>
</file>